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5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6" r:id="rId48"/>
    <p:sldId id="307" r:id="rId49"/>
    <p:sldId id="303" r:id="rId50"/>
    <p:sldId id="304" r:id="rId51"/>
    <p:sldId id="305" r:id="rId5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354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5122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4" name="Picture 3">
            <a:extLst>
              <a:ext uri="{FF2B5EF4-FFF2-40B4-BE49-F238E27FC236}">
                <a16:creationId xmlns:a16="http://schemas.microsoft.com/office/drawing/2014/main" id="{62E21A55-E635-D11B-F72F-8C2650DF6780}"/>
              </a:ext>
            </a:extLst>
          </p:cNvPr>
          <p:cNvPicPr>
            <a:picLocks noChangeAspect="1"/>
          </p:cNvPicPr>
          <p:nvPr userDrawn="1"/>
        </p:nvPicPr>
        <p:blipFill>
          <a:blip r:embed="rId3">
            <a:alphaModFix amt="45000"/>
          </a:blip>
          <a:stretch>
            <a:fillRect/>
          </a:stretch>
        </p:blipFill>
        <p:spPr>
          <a:xfrm>
            <a:off x="13391909" y="6991109"/>
            <a:ext cx="1238491" cy="1238491"/>
          </a:xfrm>
          <a:prstGeom prst="rect">
            <a:avLst/>
          </a:prstGeom>
        </p:spPr>
      </p:pic>
    </p:spTree>
    <p:extLst>
      <p:ext uri="{BB962C8B-B14F-4D97-AF65-F5344CB8AC3E}">
        <p14:creationId xmlns:p14="http://schemas.microsoft.com/office/powerpoint/2010/main" val="31954725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381902"/>
      </p:ext>
    </p:extLst>
  </p:cSld>
  <p:clrMap bg1="lt1" tx1="dk1" bg2="lt2" tx2="dk2" accent1="accent1" accent2="accent2" accent3="accent3" accent4="accent4" accent5="accent5" accent6="accent6" hlink="hlink" folHlink="folHlink"/>
  <p:sldLayoutIdLst>
    <p:sldLayoutId id="2147483665" r:id="rId1"/>
    <p:sldLayoutId id="2147483666"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app.powerbi.com/groups/me/reports/cc35a71c-906a-44af-81a4-be90cd775242/?pbi_source=PowerPoin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app.powerbi.com/groups/me/reports/cc35a71c-906a-44af-81a4-be90cd775242/?pbi_source=PowerPoi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hyperlink" Target="https://app.powerbi.com/groups/me/reports/cc35a71c-906a-44af-81a4-be90cd775242/?pbi_source=PowerPoin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app.powerbi.com/groups/me/reports/cc35a71c-906a-44af-81a4-be90cd775242/?pbi_source=PowerPoin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app.powerbi.com/groups/me/reports/cc35a71c-906a-44af-81a4-be90cd775242/?pbi_source=PowerPoin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bg>
      <p:bgPr>
        <a:blipFill dpi="0" rotWithShape="1">
          <a:blip r:embed="rId3">
            <a:alphaModFix amt="55000"/>
            <a:lum/>
          </a:blip>
          <a:srcRect/>
          <a:stretch>
            <a:fillRect t="-39000" b="-39000"/>
          </a:stretch>
        </a:blipFill>
        <a:effectLst/>
      </p:bgPr>
    </p:bg>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4"/>
          <a:stretch>
            <a:fillRect/>
          </a:stretch>
        </p:blipFill>
        <p:spPr>
          <a:xfrm>
            <a:off x="685800" y="5312664"/>
            <a:ext cx="13267944" cy="27432"/>
          </a:xfrm>
          <a:prstGeom prst="rect">
            <a:avLst/>
          </a:prstGeom>
        </p:spPr>
      </p:pic>
      <p:sp>
        <p:nvSpPr>
          <p:cNvPr id="6" name="Text 0"/>
          <p:cNvSpPr/>
          <p:nvPr/>
        </p:nvSpPr>
        <p:spPr>
          <a:xfrm>
            <a:off x="1170432" y="5559552"/>
            <a:ext cx="2514600" cy="347472"/>
          </a:xfrm>
          <a:prstGeom prst="rect">
            <a:avLst/>
          </a:prstGeom>
          <a:noFill/>
          <a:ln/>
        </p:spPr>
        <p:txBody>
          <a:bodyPr wrap="none" lIns="0" tIns="0" rIns="0" bIns="0" rtlCol="0" anchor="ctr"/>
          <a:lstStyle/>
          <a:p>
            <a:pPr marL="0" indent="0" algn="l">
              <a:lnSpc>
                <a:spcPts val="2680"/>
              </a:lnSpc>
              <a:buNone/>
            </a:pPr>
            <a:r>
              <a:rPr lang="en-US" sz="1920" dirty="0">
                <a:solidFill>
                  <a:srgbClr val="464646"/>
                </a:solidFill>
                <a:latin typeface="思源黑体-Regular" pitchFamily="34" charset="0"/>
                <a:ea typeface="思源黑体-Regular" pitchFamily="34" charset="-122"/>
                <a:cs typeface="思源黑体-Regular" pitchFamily="34" charset="-120"/>
              </a:rPr>
              <a:t>Aleeja Ambili</a:t>
            </a:r>
            <a:endParaRPr lang="en-US" sz="1920" dirty="0"/>
          </a:p>
        </p:txBody>
      </p:sp>
      <p:sp>
        <p:nvSpPr>
          <p:cNvPr id="8" name="Text 2"/>
          <p:cNvSpPr/>
          <p:nvPr/>
        </p:nvSpPr>
        <p:spPr>
          <a:xfrm>
            <a:off x="685800" y="4251960"/>
            <a:ext cx="13267944" cy="841248"/>
          </a:xfrm>
          <a:prstGeom prst="rect">
            <a:avLst/>
          </a:prstGeom>
          <a:noFill/>
          <a:ln/>
        </p:spPr>
        <p:txBody>
          <a:bodyPr wrap="none" lIns="0" tIns="0" rIns="0" bIns="0" rtlCol="0" anchor="ctr"/>
          <a:lstStyle/>
          <a:p>
            <a:pPr marL="0" indent="0" algn="l">
              <a:lnSpc>
                <a:spcPts val="6620"/>
              </a:lnSpc>
              <a:buNone/>
            </a:pPr>
            <a:endParaRPr lang="en-US" sz="5290" dirty="0"/>
          </a:p>
        </p:txBody>
      </p:sp>
      <p:sp>
        <p:nvSpPr>
          <p:cNvPr id="9" name="TextBox 8">
            <a:extLst>
              <a:ext uri="{FF2B5EF4-FFF2-40B4-BE49-F238E27FC236}">
                <a16:creationId xmlns:a16="http://schemas.microsoft.com/office/drawing/2014/main" id="{7CEA0DE8-0F55-BB37-680A-E1E4BCF05383}"/>
              </a:ext>
            </a:extLst>
          </p:cNvPr>
          <p:cNvSpPr txBox="1"/>
          <p:nvPr/>
        </p:nvSpPr>
        <p:spPr>
          <a:xfrm>
            <a:off x="685800" y="3467130"/>
            <a:ext cx="12431268" cy="1569660"/>
          </a:xfrm>
          <a:prstGeom prst="rect">
            <a:avLst/>
          </a:prstGeom>
          <a:noFill/>
        </p:spPr>
        <p:txBody>
          <a:bodyPr wrap="square" rtlCol="0">
            <a:spAutoFit/>
          </a:bodyPr>
          <a:lstStyle/>
          <a:p>
            <a:r>
              <a:rPr lang="en-US" sz="4800" dirty="0"/>
              <a:t>Insights to Guide Bharat Herald’s Survival in a Post- COVID Digital Era </a:t>
            </a:r>
            <a:endParaRPr lang="en-IN" sz="4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05</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Analysis</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575"/>
            <a:ext cx="14630400" cy="8238744"/>
          </a:xfrm>
          <a:prstGeom prst="rect">
            <a:avLst/>
          </a:prstGeom>
        </p:spPr>
      </p:pic>
      <p:sp>
        <p:nvSpPr>
          <p:cNvPr id="4" name="Text 0"/>
          <p:cNvSpPr/>
          <p:nvPr/>
        </p:nvSpPr>
        <p:spPr>
          <a:xfrm>
            <a:off x="685800" y="335584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Summary</a:t>
            </a:r>
            <a:endParaRPr lang="en-US" sz="3840" dirty="0"/>
          </a:p>
        </p:txBody>
      </p:sp>
      <p:sp>
        <p:nvSpPr>
          <p:cNvPr id="5" name="Text 1"/>
          <p:cNvSpPr/>
          <p:nvPr/>
        </p:nvSpPr>
        <p:spPr>
          <a:xfrm>
            <a:off x="685800" y="4178807"/>
            <a:ext cx="4198716" cy="1562235"/>
          </a:xfrm>
          <a:prstGeom prst="rect">
            <a:avLst/>
          </a:prstGeom>
          <a:noFill/>
          <a:ln/>
        </p:spPr>
        <p:txBody>
          <a:bodyPr wrap="square" lIns="0" tIns="0" rIns="0" bIns="0" rtlCol="0" anchor="ctr"/>
          <a:lstStyle/>
          <a:p>
            <a:pPr marL="285750" indent="-285750" algn="l">
              <a:lnSpc>
                <a:spcPts val="1920"/>
              </a:lnSpc>
              <a:buFont typeface="Arial" panose="020B0604020202020204" pitchFamily="34" charset="0"/>
              <a:buChar char="•"/>
            </a:pPr>
            <a:r>
              <a:rPr lang="en-US" sz="1530" dirty="0">
                <a:solidFill>
                  <a:srgbClr val="464646"/>
                </a:solidFill>
                <a:latin typeface="思源黑体-Regular" pitchFamily="34" charset="0"/>
                <a:ea typeface="思源黑体-Regular" pitchFamily="34" charset="-122"/>
                <a:cs typeface="思源黑体-Regular" pitchFamily="34" charset="-120"/>
              </a:rPr>
              <a:t>Ad Revenue drop from 2019-2024 = -5.61%.</a:t>
            </a:r>
          </a:p>
          <a:p>
            <a:pPr algn="l">
              <a:lnSpc>
                <a:spcPts val="1920"/>
              </a:lnSpc>
            </a:pPr>
            <a:r>
              <a:rPr lang="en-US" sz="1530" dirty="0">
                <a:solidFill>
                  <a:srgbClr val="464646"/>
                </a:solidFill>
                <a:latin typeface="思源黑体-Regular" pitchFamily="34" charset="0"/>
                <a:ea typeface="思源黑体-Regular" pitchFamily="34" charset="-122"/>
                <a:cs typeface="思源黑体-Regular" pitchFamily="34" charset="-120"/>
              </a:rPr>
              <a:t> </a:t>
            </a:r>
          </a:p>
          <a:p>
            <a:pPr marL="285750" indent="-285750" algn="l">
              <a:lnSpc>
                <a:spcPts val="1920"/>
              </a:lnSpc>
              <a:buFont typeface="Arial" panose="020B0604020202020204" pitchFamily="34" charset="0"/>
              <a:buChar char="•"/>
            </a:pPr>
            <a:r>
              <a:rPr lang="en-US" sz="1530" dirty="0">
                <a:solidFill>
                  <a:srgbClr val="464646"/>
                </a:solidFill>
                <a:latin typeface="思源黑体-Regular" pitchFamily="34" charset="0"/>
                <a:ea typeface="思源黑体-Regular" pitchFamily="34" charset="-122"/>
                <a:cs typeface="思源黑体-Regular" pitchFamily="34" charset="-120"/>
              </a:rPr>
              <a:t>Circulation Drop from 2019-2024 = -24.79%.</a:t>
            </a:r>
            <a:endParaRPr lang="en-US" sz="1530" dirty="0"/>
          </a:p>
        </p:txBody>
      </p:sp>
      <p:pic>
        <p:nvPicPr>
          <p:cNvPr id="9" name="Picture 8">
            <a:extLst>
              <a:ext uri="{FF2B5EF4-FFF2-40B4-BE49-F238E27FC236}">
                <a16:creationId xmlns:a16="http://schemas.microsoft.com/office/drawing/2014/main" id="{247628EA-FC3D-6521-54CF-4C751766E855}"/>
              </a:ext>
            </a:extLst>
          </p:cNvPr>
          <p:cNvPicPr>
            <a:picLocks noChangeAspect="1"/>
          </p:cNvPicPr>
          <p:nvPr/>
        </p:nvPicPr>
        <p:blipFill>
          <a:blip r:embed="rId4"/>
          <a:stretch>
            <a:fillRect/>
          </a:stretch>
        </p:blipFill>
        <p:spPr>
          <a:xfrm>
            <a:off x="6204031" y="1380351"/>
            <a:ext cx="7298058" cy="59695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6587836" y="2496312"/>
            <a:ext cx="73659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Ad Revenue Insights</a:t>
            </a:r>
            <a:endParaRPr lang="en-US" sz="3840" dirty="0"/>
          </a:p>
        </p:txBody>
      </p:sp>
      <p:sp>
        <p:nvSpPr>
          <p:cNvPr id="5" name="Text 1"/>
          <p:cNvSpPr/>
          <p:nvPr/>
        </p:nvSpPr>
        <p:spPr>
          <a:xfrm>
            <a:off x="6587836" y="3328416"/>
            <a:ext cx="7365908" cy="2194560"/>
          </a:xfrm>
          <a:prstGeom prst="rect">
            <a:avLst/>
          </a:prstGeom>
          <a:noFill/>
          <a:ln/>
        </p:spPr>
        <p:txBody>
          <a:bodyPr wrap="square" lIns="0" tIns="0" rIns="0" bIns="0" rtlCol="0" anchor="ctr"/>
          <a:lstStyle/>
          <a:p>
            <a:pPr marL="0" indent="0" algn="l">
              <a:lnSpc>
                <a:spcPts val="1920"/>
              </a:lnSpc>
              <a:buNone/>
            </a:pPr>
            <a:endParaRPr lang="en-US" sz="1530" dirty="0"/>
          </a:p>
        </p:txBody>
      </p:sp>
      <p:pic>
        <p:nvPicPr>
          <p:cNvPr id="7" name="Picture 6">
            <a:extLst>
              <a:ext uri="{FF2B5EF4-FFF2-40B4-BE49-F238E27FC236}">
                <a16:creationId xmlns:a16="http://schemas.microsoft.com/office/drawing/2014/main" id="{668D5D4B-75A8-C012-CBBC-FD91895587D7}"/>
              </a:ext>
            </a:extLst>
          </p:cNvPr>
          <p:cNvPicPr>
            <a:picLocks noChangeAspect="1"/>
          </p:cNvPicPr>
          <p:nvPr/>
        </p:nvPicPr>
        <p:blipFill>
          <a:blip r:embed="rId4"/>
          <a:stretch>
            <a:fillRect/>
          </a:stretch>
        </p:blipFill>
        <p:spPr>
          <a:xfrm>
            <a:off x="134913" y="1595574"/>
            <a:ext cx="6349014" cy="5688453"/>
          </a:xfrm>
          <a:prstGeom prst="rect">
            <a:avLst/>
          </a:prstGeom>
        </p:spPr>
      </p:pic>
      <p:sp>
        <p:nvSpPr>
          <p:cNvPr id="11" name="TextBox 10">
            <a:extLst>
              <a:ext uri="{FF2B5EF4-FFF2-40B4-BE49-F238E27FC236}">
                <a16:creationId xmlns:a16="http://schemas.microsoft.com/office/drawing/2014/main" id="{D0724A03-BDA8-F231-0CDE-825B34848D11}"/>
              </a:ext>
            </a:extLst>
          </p:cNvPr>
          <p:cNvSpPr txBox="1"/>
          <p:nvPr/>
        </p:nvSpPr>
        <p:spPr>
          <a:xfrm>
            <a:off x="6390409" y="3548533"/>
            <a:ext cx="7398326" cy="1523494"/>
          </a:xfrm>
          <a:prstGeom prst="rect">
            <a:avLst/>
          </a:prstGeom>
          <a:noFill/>
        </p:spPr>
        <p:txBody>
          <a:bodyPr wrap="square">
            <a:spAutoFit/>
          </a:bodyPr>
          <a:lstStyle/>
          <a:p>
            <a:pPr>
              <a:buFont typeface="Arial" panose="020B0604020202020204" pitchFamily="34" charset="0"/>
              <a:buChar char="•"/>
            </a:pPr>
            <a:r>
              <a:rPr lang="en-US" sz="1550" dirty="0">
                <a:latin typeface="+mj-lt"/>
              </a:rPr>
              <a:t>The digital pilot proved audience demand exists, but failed on execution (65.7% avg. bounce rate).</a:t>
            </a:r>
          </a:p>
          <a:p>
            <a:pPr>
              <a:buFont typeface="Arial" panose="020B0604020202020204" pitchFamily="34" charset="0"/>
              <a:buChar char="•"/>
            </a:pPr>
            <a:r>
              <a:rPr lang="en-US" sz="1550" dirty="0">
                <a:latin typeface="+mj-lt"/>
              </a:rPr>
              <a:t>The 'PDF WhatsApp Push' had the highest engagement, showing an appetite for mobile-first delivery.</a:t>
            </a:r>
          </a:p>
          <a:p>
            <a:pPr>
              <a:buFont typeface="Arial" panose="020B0604020202020204" pitchFamily="34" charset="0"/>
              <a:buChar char="•"/>
            </a:pPr>
            <a:r>
              <a:rPr lang="en-US" sz="1550" dirty="0">
                <a:latin typeface="+mj-lt"/>
              </a:rPr>
              <a:t>High engagement efficiency is negatively correlated with cost-per-user, meaning efficient platforms are cheaper to run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06</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Print Circulation Trends</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8944"/>
            <a:ext cx="14630400" cy="8238744"/>
          </a:xfrm>
          <a:prstGeom prst="rect">
            <a:avLst/>
          </a:prstGeom>
        </p:spPr>
      </p:pic>
      <p:sp>
        <p:nvSpPr>
          <p:cNvPr id="6" name="Text 0"/>
          <p:cNvSpPr/>
          <p:nvPr/>
        </p:nvSpPr>
        <p:spPr>
          <a:xfrm>
            <a:off x="457200" y="51937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Print Circulation Trends</a:t>
            </a:r>
            <a:endParaRPr lang="en-US" sz="3840" dirty="0"/>
          </a:p>
        </p:txBody>
      </p:sp>
      <p:pic>
        <p:nvPicPr>
          <p:cNvPr id="14" name="Picture 13">
            <a:extLst>
              <a:ext uri="{FF2B5EF4-FFF2-40B4-BE49-F238E27FC236}">
                <a16:creationId xmlns:a16="http://schemas.microsoft.com/office/drawing/2014/main" id="{9F70A986-4D7F-CA1C-0C2D-9F6CA6056F3A}"/>
              </a:ext>
            </a:extLst>
          </p:cNvPr>
          <p:cNvPicPr>
            <a:picLocks noChangeAspect="1"/>
          </p:cNvPicPr>
          <p:nvPr/>
        </p:nvPicPr>
        <p:blipFill>
          <a:blip r:embed="rId4"/>
          <a:stretch>
            <a:fillRect/>
          </a:stretch>
        </p:blipFill>
        <p:spPr>
          <a:xfrm>
            <a:off x="6086657" y="735229"/>
            <a:ext cx="8293608" cy="5954469"/>
          </a:xfrm>
          <a:prstGeom prst="rect">
            <a:avLst/>
          </a:prstGeom>
        </p:spPr>
      </p:pic>
      <p:sp>
        <p:nvSpPr>
          <p:cNvPr id="18" name="Rectangle 17">
            <a:extLst>
              <a:ext uri="{FF2B5EF4-FFF2-40B4-BE49-F238E27FC236}">
                <a16:creationId xmlns:a16="http://schemas.microsoft.com/office/drawing/2014/main" id="{D29EF299-4B46-8B1E-EF01-DD4467787D86}"/>
              </a:ext>
            </a:extLst>
          </p:cNvPr>
          <p:cNvSpPr/>
          <p:nvPr/>
        </p:nvSpPr>
        <p:spPr>
          <a:xfrm>
            <a:off x="457200" y="1774096"/>
            <a:ext cx="5486400" cy="23407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27F49727-CAB6-C8DE-1C2C-D2F8A2139DF4}"/>
              </a:ext>
            </a:extLst>
          </p:cNvPr>
          <p:cNvSpPr/>
          <p:nvPr/>
        </p:nvSpPr>
        <p:spPr>
          <a:xfrm>
            <a:off x="155942" y="1563544"/>
            <a:ext cx="5486400" cy="2340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39021202-1A08-1BC9-9665-B9C7F4DB33B8}"/>
              </a:ext>
            </a:extLst>
          </p:cNvPr>
          <p:cNvSpPr/>
          <p:nvPr/>
        </p:nvSpPr>
        <p:spPr>
          <a:xfrm>
            <a:off x="155942" y="4138316"/>
            <a:ext cx="5435120" cy="2432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nvGrpSpPr>
          <p:cNvPr id="19" name="Group 18">
            <a:extLst>
              <a:ext uri="{FF2B5EF4-FFF2-40B4-BE49-F238E27FC236}">
                <a16:creationId xmlns:a16="http://schemas.microsoft.com/office/drawing/2014/main" id="{41508BDB-6017-D3C8-9EEB-306DF0F7A2C0}"/>
              </a:ext>
            </a:extLst>
          </p:cNvPr>
          <p:cNvGrpSpPr/>
          <p:nvPr/>
        </p:nvGrpSpPr>
        <p:grpSpPr>
          <a:xfrm>
            <a:off x="524515" y="1608399"/>
            <a:ext cx="2871216" cy="453738"/>
            <a:chOff x="685800" y="2017115"/>
            <a:chExt cx="2871216" cy="453738"/>
          </a:xfrm>
        </p:grpSpPr>
        <p:pic>
          <p:nvPicPr>
            <p:cNvPr id="17" name="Image 2" descr="preencoded.png">
              <a:extLst>
                <a:ext uri="{FF2B5EF4-FFF2-40B4-BE49-F238E27FC236}">
                  <a16:creationId xmlns:a16="http://schemas.microsoft.com/office/drawing/2014/main" id="{6B131F8B-1238-A0DF-8862-2605B0BE269F}"/>
                </a:ext>
              </a:extLst>
            </p:cNvPr>
            <p:cNvPicPr>
              <a:picLocks noChangeAspect="1"/>
            </p:cNvPicPr>
            <p:nvPr/>
          </p:nvPicPr>
          <p:blipFill>
            <a:blip r:embed="rId5"/>
            <a:stretch>
              <a:fillRect/>
            </a:stretch>
          </p:blipFill>
          <p:spPr>
            <a:xfrm>
              <a:off x="685800" y="2017115"/>
              <a:ext cx="2871216" cy="453738"/>
            </a:xfrm>
            <a:prstGeom prst="rect">
              <a:avLst/>
            </a:prstGeom>
          </p:spPr>
        </p:pic>
        <p:sp>
          <p:nvSpPr>
            <p:cNvPr id="16" name="TextBox 15">
              <a:extLst>
                <a:ext uri="{FF2B5EF4-FFF2-40B4-BE49-F238E27FC236}">
                  <a16:creationId xmlns:a16="http://schemas.microsoft.com/office/drawing/2014/main" id="{2D74C260-BE3E-59AF-6CC6-C00F65FE1AF3}"/>
                </a:ext>
              </a:extLst>
            </p:cNvPr>
            <p:cNvSpPr txBox="1"/>
            <p:nvPr/>
          </p:nvSpPr>
          <p:spPr>
            <a:xfrm>
              <a:off x="685800" y="2059318"/>
              <a:ext cx="2078182" cy="369332"/>
            </a:xfrm>
            <a:prstGeom prst="rect">
              <a:avLst/>
            </a:prstGeom>
            <a:noFill/>
          </p:spPr>
          <p:txBody>
            <a:bodyPr wrap="square" rtlCol="0">
              <a:spAutoFit/>
            </a:bodyPr>
            <a:lstStyle/>
            <a:p>
              <a:r>
                <a:rPr lang="en-IN" dirty="0"/>
                <a:t>CIRCULATION</a:t>
              </a:r>
            </a:p>
          </p:txBody>
        </p:sp>
      </p:grpSp>
      <p:sp>
        <p:nvSpPr>
          <p:cNvPr id="15" name="TextBox 14">
            <a:extLst>
              <a:ext uri="{FF2B5EF4-FFF2-40B4-BE49-F238E27FC236}">
                <a16:creationId xmlns:a16="http://schemas.microsoft.com/office/drawing/2014/main" id="{744F7E0D-37C0-348F-C699-169EF780D407}"/>
              </a:ext>
            </a:extLst>
          </p:cNvPr>
          <p:cNvSpPr txBox="1"/>
          <p:nvPr/>
        </p:nvSpPr>
        <p:spPr>
          <a:xfrm>
            <a:off x="353369" y="1878707"/>
            <a:ext cx="5091545" cy="2308324"/>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Jaipur has the highest circulation but also significant waste.</a:t>
            </a:r>
          </a:p>
          <a:p>
            <a:pPr marL="285750" indent="-285750">
              <a:buFont typeface="Arial" panose="020B0604020202020204" pitchFamily="34" charset="0"/>
              <a:buChar char="•"/>
            </a:pPr>
            <a:r>
              <a:rPr lang="en-US" dirty="0"/>
              <a:t>Lucknow &amp; Ranchi are the lowest circulation cities.</a:t>
            </a:r>
          </a:p>
          <a:p>
            <a:pPr marL="285750" indent="-285750">
              <a:buFont typeface="Arial" panose="020B0604020202020204" pitchFamily="34" charset="0"/>
              <a:buChar char="•"/>
            </a:pPr>
            <a:r>
              <a:rPr lang="en-US" dirty="0"/>
              <a:t>Insight: High volume doesn't equal high efficiency or profitability</a:t>
            </a:r>
          </a:p>
          <a:p>
            <a:endParaRPr lang="en-IN" dirty="0"/>
          </a:p>
        </p:txBody>
      </p:sp>
      <p:sp>
        <p:nvSpPr>
          <p:cNvPr id="24" name="TextBox 23">
            <a:extLst>
              <a:ext uri="{FF2B5EF4-FFF2-40B4-BE49-F238E27FC236}">
                <a16:creationId xmlns:a16="http://schemas.microsoft.com/office/drawing/2014/main" id="{1FF66882-59B2-7598-E8B6-4AE608B0B836}"/>
              </a:ext>
            </a:extLst>
          </p:cNvPr>
          <p:cNvSpPr txBox="1"/>
          <p:nvPr/>
        </p:nvSpPr>
        <p:spPr>
          <a:xfrm>
            <a:off x="510886" y="4719755"/>
            <a:ext cx="435379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Patna consistently leads ad revenue.</a:t>
            </a:r>
          </a:p>
          <a:p>
            <a:pPr marL="285750" indent="-285750">
              <a:buFont typeface="Arial" panose="020B0604020202020204" pitchFamily="34" charset="0"/>
              <a:buChar char="•"/>
            </a:pPr>
            <a:r>
              <a:rPr lang="en-US" dirty="0"/>
              <a:t>Insight: Advertiser confidence is stagnant; revenue is flat despite circulation drops.</a:t>
            </a:r>
          </a:p>
          <a:p>
            <a:endParaRPr lang="en-IN" dirty="0"/>
          </a:p>
        </p:txBody>
      </p:sp>
      <p:grpSp>
        <p:nvGrpSpPr>
          <p:cNvPr id="30" name="Group 29">
            <a:extLst>
              <a:ext uri="{FF2B5EF4-FFF2-40B4-BE49-F238E27FC236}">
                <a16:creationId xmlns:a16="http://schemas.microsoft.com/office/drawing/2014/main" id="{D1D8C50B-E3C0-E183-B30D-FB78A06D4A35}"/>
              </a:ext>
            </a:extLst>
          </p:cNvPr>
          <p:cNvGrpSpPr/>
          <p:nvPr/>
        </p:nvGrpSpPr>
        <p:grpSpPr>
          <a:xfrm>
            <a:off x="511639" y="4290123"/>
            <a:ext cx="2871216" cy="453738"/>
            <a:chOff x="685800" y="2017115"/>
            <a:chExt cx="2871216" cy="453738"/>
          </a:xfrm>
        </p:grpSpPr>
        <p:pic>
          <p:nvPicPr>
            <p:cNvPr id="31" name="Image 2" descr="preencoded.png">
              <a:extLst>
                <a:ext uri="{FF2B5EF4-FFF2-40B4-BE49-F238E27FC236}">
                  <a16:creationId xmlns:a16="http://schemas.microsoft.com/office/drawing/2014/main" id="{4DEF2325-B43B-4220-2C38-21451C9B0141}"/>
                </a:ext>
              </a:extLst>
            </p:cNvPr>
            <p:cNvPicPr>
              <a:picLocks noChangeAspect="1"/>
            </p:cNvPicPr>
            <p:nvPr/>
          </p:nvPicPr>
          <p:blipFill>
            <a:blip r:embed="rId5"/>
            <a:stretch>
              <a:fillRect/>
            </a:stretch>
          </p:blipFill>
          <p:spPr>
            <a:xfrm>
              <a:off x="685800" y="2017115"/>
              <a:ext cx="2871216" cy="453738"/>
            </a:xfrm>
            <a:prstGeom prst="rect">
              <a:avLst/>
            </a:prstGeom>
          </p:spPr>
        </p:pic>
        <p:sp>
          <p:nvSpPr>
            <p:cNvPr id="32" name="TextBox 31">
              <a:extLst>
                <a:ext uri="{FF2B5EF4-FFF2-40B4-BE49-F238E27FC236}">
                  <a16:creationId xmlns:a16="http://schemas.microsoft.com/office/drawing/2014/main" id="{FCCE0771-DF77-39D0-0C22-BA415C2FE261}"/>
                </a:ext>
              </a:extLst>
            </p:cNvPr>
            <p:cNvSpPr txBox="1"/>
            <p:nvPr/>
          </p:nvSpPr>
          <p:spPr>
            <a:xfrm>
              <a:off x="685800" y="2059318"/>
              <a:ext cx="2078182" cy="369332"/>
            </a:xfrm>
            <a:prstGeom prst="rect">
              <a:avLst/>
            </a:prstGeom>
            <a:noFill/>
          </p:spPr>
          <p:txBody>
            <a:bodyPr wrap="square" rtlCol="0">
              <a:spAutoFit/>
            </a:bodyPr>
            <a:lstStyle/>
            <a:p>
              <a:r>
                <a:rPr lang="en-IN" dirty="0"/>
                <a:t>REVENUE</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28" grpId="0" animBg="1"/>
      <p:bldP spid="15"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07</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2019 vs 2024</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8167255" y="2276856"/>
            <a:ext cx="578648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2019 vs 2024</a:t>
            </a:r>
            <a:endParaRPr lang="en-US" sz="3840" dirty="0"/>
          </a:p>
        </p:txBody>
      </p:sp>
      <p:sp>
        <p:nvSpPr>
          <p:cNvPr id="7" name="Text 1"/>
          <p:cNvSpPr/>
          <p:nvPr/>
        </p:nvSpPr>
        <p:spPr>
          <a:xfrm>
            <a:off x="8167254" y="3108960"/>
            <a:ext cx="5786489" cy="49377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The gap between printed and circulated copies widened → print waste rising (~10%). Peak decline during pandemic years (2020–2021), recovery was weak.</a:t>
            </a:r>
            <a:endParaRPr lang="en-US" sz="1530" dirty="0"/>
          </a:p>
        </p:txBody>
      </p:sp>
      <p:sp>
        <p:nvSpPr>
          <p:cNvPr id="8" name="Text 2"/>
          <p:cNvSpPr/>
          <p:nvPr/>
        </p:nvSpPr>
        <p:spPr>
          <a:xfrm>
            <a:off x="8167254" y="3941064"/>
            <a:ext cx="5567033" cy="365760"/>
          </a:xfrm>
          <a:prstGeom prst="rect">
            <a:avLst/>
          </a:prstGeom>
          <a:noFill/>
          <a:ln/>
        </p:spPr>
        <p:txBody>
          <a:bodyPr wrap="none" lIns="0" tIns="0" rIns="0" bIns="0" rtlCol="0" anchor="ctr"/>
          <a:lstStyle/>
          <a:p>
            <a:pPr marL="0" indent="0" algn="l">
              <a:lnSpc>
                <a:spcPts val="2400"/>
              </a:lnSpc>
              <a:buNone/>
            </a:pPr>
            <a:endParaRPr lang="en-US" sz="1920" dirty="0"/>
          </a:p>
        </p:txBody>
      </p:sp>
      <p:sp>
        <p:nvSpPr>
          <p:cNvPr id="9" name="Text 3"/>
          <p:cNvSpPr/>
          <p:nvPr/>
        </p:nvSpPr>
        <p:spPr>
          <a:xfrm>
            <a:off x="8167254" y="4425696"/>
            <a:ext cx="5567033" cy="365760"/>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Print dependency is unsustainable — waste is eating costs while reach declines.</a:t>
            </a:r>
            <a:endParaRPr lang="en-US" sz="1530" dirty="0"/>
          </a:p>
        </p:txBody>
      </p:sp>
      <p:sp>
        <p:nvSpPr>
          <p:cNvPr id="10" name="Text 4"/>
          <p:cNvSpPr/>
          <p:nvPr/>
        </p:nvSpPr>
        <p:spPr>
          <a:xfrm>
            <a:off x="8028432" y="5010912"/>
            <a:ext cx="5925311" cy="731520"/>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Pattern is the same but the decline is clear, print scale is shrinking, advertiser confidence is shifting . Digital shift is urgent to protect revenues and regain Tier-1 markets.</a:t>
            </a:r>
            <a:endParaRPr lang="en-US" sz="1530" dirty="0"/>
          </a:p>
        </p:txBody>
      </p:sp>
      <p:pic>
        <p:nvPicPr>
          <p:cNvPr id="11" name="Picture" title="This slide contains the following visuals: textbox ,textbox ,card , Net_Circulation by city and Year 2024 ,card ,card ,Net_Circulation by city and Year 2019 ,card ,card ,card. Please refer to the notes on this slide for details">
            <a:hlinkClick r:id="rId4"/>
            <a:extLst>
              <a:ext uri="{FF2B5EF4-FFF2-40B4-BE49-F238E27FC236}">
                <a16:creationId xmlns:a16="http://schemas.microsoft.com/office/drawing/2014/main" id="{552CED6D-B646-02C6-8483-B9ECB6C0652F}"/>
              </a:ext>
            </a:extLst>
          </p:cNvPr>
          <p:cNvPicPr>
            <a:picLocks noChangeAspect="1"/>
          </p:cNvPicPr>
          <p:nvPr/>
        </p:nvPicPr>
        <p:blipFill>
          <a:blip r:embed="rId5"/>
          <a:stretch>
            <a:fillRect/>
          </a:stretch>
        </p:blipFill>
        <p:spPr>
          <a:xfrm>
            <a:off x="0" y="1780307"/>
            <a:ext cx="7728342" cy="4873768"/>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08</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Print Waste Analysis</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sp>
        <p:nvSpPr>
          <p:cNvPr id="4" name="Text 0"/>
          <p:cNvSpPr/>
          <p:nvPr/>
        </p:nvSpPr>
        <p:spPr>
          <a:xfrm>
            <a:off x="269259" y="1614747"/>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Print Waste Analysis</a:t>
            </a:r>
            <a:endParaRPr lang="en-US" sz="3840" dirty="0"/>
          </a:p>
        </p:txBody>
      </p:sp>
      <p:pic>
        <p:nvPicPr>
          <p:cNvPr id="5" name="Picture" title="This slide contains the following visuals: clusteredColumnChart ,clusteredColumnChart ,card. Please refer to the notes on this slide for details">
            <a:hlinkClick r:id="rId4"/>
            <a:extLst>
              <a:ext uri="{FF2B5EF4-FFF2-40B4-BE49-F238E27FC236}">
                <a16:creationId xmlns:a16="http://schemas.microsoft.com/office/drawing/2014/main" id="{AD1573EA-A145-2E81-E375-B06089F2101D}"/>
              </a:ext>
            </a:extLst>
          </p:cNvPr>
          <p:cNvPicPr>
            <a:picLocks noChangeAspect="1"/>
          </p:cNvPicPr>
          <p:nvPr/>
        </p:nvPicPr>
        <p:blipFill>
          <a:blip r:embed="rId5"/>
          <a:stretch>
            <a:fillRect/>
          </a:stretch>
        </p:blipFill>
        <p:spPr>
          <a:xfrm>
            <a:off x="5101863" y="1049066"/>
            <a:ext cx="9414237" cy="6567470"/>
          </a:xfrm>
          <a:prstGeom prst="rect">
            <a:avLst/>
          </a:prstGeom>
          <a:noFill/>
        </p:spPr>
      </p:pic>
      <p:sp>
        <p:nvSpPr>
          <p:cNvPr id="8" name="Rectangle: Rounded Corners 7">
            <a:extLst>
              <a:ext uri="{FF2B5EF4-FFF2-40B4-BE49-F238E27FC236}">
                <a16:creationId xmlns:a16="http://schemas.microsoft.com/office/drawing/2014/main" id="{FD20CF95-89C8-7D3C-8CBB-9691A021DEC2}"/>
              </a:ext>
            </a:extLst>
          </p:cNvPr>
          <p:cNvSpPr/>
          <p:nvPr/>
        </p:nvSpPr>
        <p:spPr>
          <a:xfrm>
            <a:off x="405245" y="2680855"/>
            <a:ext cx="4696618" cy="246264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355EF4CD-88A6-D54B-975F-9ED24EBFA700}"/>
              </a:ext>
            </a:extLst>
          </p:cNvPr>
          <p:cNvSpPr txBox="1"/>
          <p:nvPr/>
        </p:nvSpPr>
        <p:spPr>
          <a:xfrm>
            <a:off x="623455" y="2919845"/>
            <a:ext cx="4343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gap between printed and circulated copies widened since 2019.</a:t>
            </a:r>
          </a:p>
          <a:p>
            <a:pPr marL="285750" indent="-285750">
              <a:buFont typeface="Arial" panose="020B0604020202020204" pitchFamily="34" charset="0"/>
              <a:buChar char="•"/>
            </a:pPr>
            <a:r>
              <a:rPr lang="en-US" dirty="0"/>
              <a:t>Print waste is steadily rising (~10%).</a:t>
            </a:r>
          </a:p>
          <a:p>
            <a:pPr marL="285750" indent="-285750">
              <a:buFont typeface="Arial" panose="020B0604020202020204" pitchFamily="34" charset="0"/>
              <a:buChar char="•"/>
            </a:pPr>
            <a:r>
              <a:rPr lang="en-US" dirty="0"/>
              <a:t>Insight: The print model is becoming increasingly inefficient, eating into costs.</a:t>
            </a:r>
          </a:p>
          <a:p>
            <a:endParaRPr lang="en-IN"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09</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Ad Revenue Trends by Category</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145473"/>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01</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algn="r"/>
            <a:r>
              <a:rPr lang="en-US" sz="4000" dirty="0"/>
              <a:t>COVID-19's Impact on Print Media</a:t>
            </a:r>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685800" y="347472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Ad Revenue Trends by Category</a:t>
            </a:r>
            <a:endParaRPr lang="en-US" sz="3840" dirty="0"/>
          </a:p>
        </p:txBody>
      </p:sp>
      <p:sp>
        <p:nvSpPr>
          <p:cNvPr id="5" name="Text 1"/>
          <p:cNvSpPr/>
          <p:nvPr/>
        </p:nvSpPr>
        <p:spPr>
          <a:xfrm>
            <a:off x="685800" y="4306824"/>
            <a:ext cx="8293608"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Government &amp; Real Estate dominate categories (&gt;60%).</a:t>
            </a:r>
            <a:endParaRPr lang="en-US" sz="1530" dirty="0"/>
          </a:p>
        </p:txBody>
      </p:sp>
      <p:pic>
        <p:nvPicPr>
          <p:cNvPr id="7" name="Picture 6">
            <a:extLst>
              <a:ext uri="{FF2B5EF4-FFF2-40B4-BE49-F238E27FC236}">
                <a16:creationId xmlns:a16="http://schemas.microsoft.com/office/drawing/2014/main" id="{38B39847-B094-674B-6364-3AA9B0C72ACB}"/>
              </a:ext>
            </a:extLst>
          </p:cNvPr>
          <p:cNvPicPr>
            <a:picLocks noChangeAspect="1"/>
          </p:cNvPicPr>
          <p:nvPr/>
        </p:nvPicPr>
        <p:blipFill>
          <a:blip r:embed="rId4"/>
          <a:stretch>
            <a:fillRect/>
          </a:stretch>
        </p:blipFill>
        <p:spPr>
          <a:xfrm>
            <a:off x="7081125" y="1476707"/>
            <a:ext cx="7159483" cy="550598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10</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City-Level Ad Revenue Performance</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sp>
        <p:nvSpPr>
          <p:cNvPr id="4" name="Text 0"/>
          <p:cNvSpPr/>
          <p:nvPr/>
        </p:nvSpPr>
        <p:spPr>
          <a:xfrm>
            <a:off x="436419" y="913163"/>
            <a:ext cx="7200900"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City-Level Ad Revenue Performance</a:t>
            </a:r>
            <a:endParaRPr lang="en-US" sz="3840" dirty="0"/>
          </a:p>
        </p:txBody>
      </p:sp>
      <p:pic>
        <p:nvPicPr>
          <p:cNvPr id="6" name="Picture 5">
            <a:extLst>
              <a:ext uri="{FF2B5EF4-FFF2-40B4-BE49-F238E27FC236}">
                <a16:creationId xmlns:a16="http://schemas.microsoft.com/office/drawing/2014/main" id="{3401B896-6966-76C2-73B3-C1584AD3EC65}"/>
              </a:ext>
            </a:extLst>
          </p:cNvPr>
          <p:cNvPicPr>
            <a:picLocks noChangeAspect="1"/>
          </p:cNvPicPr>
          <p:nvPr/>
        </p:nvPicPr>
        <p:blipFill>
          <a:blip r:embed="rId4"/>
          <a:stretch>
            <a:fillRect/>
          </a:stretch>
        </p:blipFill>
        <p:spPr>
          <a:xfrm>
            <a:off x="3268227" y="2623939"/>
            <a:ext cx="10364646" cy="345805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11</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Digital Pilot</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730"/>
            <a:ext cx="14630400" cy="8238744"/>
          </a:xfrm>
          <a:prstGeom prst="rect">
            <a:avLst/>
          </a:prstGeom>
        </p:spPr>
      </p:pic>
      <p:sp>
        <p:nvSpPr>
          <p:cNvPr id="16" name="Text 0"/>
          <p:cNvSpPr/>
          <p:nvPr/>
        </p:nvSpPr>
        <p:spPr>
          <a:xfrm>
            <a:off x="370332" y="73152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Digital Pilot</a:t>
            </a:r>
            <a:endParaRPr lang="en-US" sz="3840" dirty="0"/>
          </a:p>
        </p:txBody>
      </p:sp>
      <p:sp>
        <p:nvSpPr>
          <p:cNvPr id="17" name="Text 1"/>
          <p:cNvSpPr/>
          <p:nvPr/>
        </p:nvSpPr>
        <p:spPr>
          <a:xfrm>
            <a:off x="370332" y="1644257"/>
            <a:ext cx="8293608"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683K downloads across platforms (2019–2024).</a:t>
            </a:r>
            <a:endParaRPr lang="en-US" sz="1530" dirty="0"/>
          </a:p>
        </p:txBody>
      </p:sp>
      <p:grpSp>
        <p:nvGrpSpPr>
          <p:cNvPr id="31" name="Group 30">
            <a:extLst>
              <a:ext uri="{FF2B5EF4-FFF2-40B4-BE49-F238E27FC236}">
                <a16:creationId xmlns:a16="http://schemas.microsoft.com/office/drawing/2014/main" id="{AD7AE0D2-9CE2-1518-3CAE-426465F4AD09}"/>
              </a:ext>
            </a:extLst>
          </p:cNvPr>
          <p:cNvGrpSpPr/>
          <p:nvPr/>
        </p:nvGrpSpPr>
        <p:grpSpPr>
          <a:xfrm>
            <a:off x="246888" y="2201210"/>
            <a:ext cx="3150939" cy="1559052"/>
            <a:chOff x="246888" y="2201210"/>
            <a:chExt cx="3150939" cy="1559052"/>
          </a:xfrm>
        </p:grpSpPr>
        <p:pic>
          <p:nvPicPr>
            <p:cNvPr id="4" name="Image 2" descr="preencoded.png"/>
            <p:cNvPicPr>
              <a:picLocks noChangeAspect="1"/>
            </p:cNvPicPr>
            <p:nvPr/>
          </p:nvPicPr>
          <p:blipFill>
            <a:blip r:embed="rId4"/>
            <a:stretch>
              <a:fillRect/>
            </a:stretch>
          </p:blipFill>
          <p:spPr>
            <a:xfrm>
              <a:off x="246888" y="2233214"/>
              <a:ext cx="3150939" cy="1527048"/>
            </a:xfrm>
            <a:prstGeom prst="rect">
              <a:avLst/>
            </a:prstGeom>
          </p:spPr>
        </p:pic>
        <p:grpSp>
          <p:nvGrpSpPr>
            <p:cNvPr id="28" name="Group 27">
              <a:extLst>
                <a:ext uri="{FF2B5EF4-FFF2-40B4-BE49-F238E27FC236}">
                  <a16:creationId xmlns:a16="http://schemas.microsoft.com/office/drawing/2014/main" id="{07C0AD5D-AC1B-67A2-81E2-DBB616C1F5E5}"/>
                </a:ext>
              </a:extLst>
            </p:cNvPr>
            <p:cNvGrpSpPr/>
            <p:nvPr/>
          </p:nvGrpSpPr>
          <p:grpSpPr>
            <a:xfrm>
              <a:off x="246888" y="2201210"/>
              <a:ext cx="3150939" cy="1300942"/>
              <a:chOff x="246888" y="2201210"/>
              <a:chExt cx="3150939" cy="1300942"/>
            </a:xfrm>
          </p:grpSpPr>
          <p:pic>
            <p:nvPicPr>
              <p:cNvPr id="12" name="Image 10" descr="preencoded.png"/>
              <p:cNvPicPr>
                <a:picLocks noChangeAspect="1"/>
              </p:cNvPicPr>
              <p:nvPr/>
            </p:nvPicPr>
            <p:blipFill>
              <a:blip r:embed="rId5"/>
              <a:stretch>
                <a:fillRect/>
              </a:stretch>
            </p:blipFill>
            <p:spPr>
              <a:xfrm>
                <a:off x="246888" y="2201210"/>
                <a:ext cx="3150939" cy="621792"/>
              </a:xfrm>
              <a:prstGeom prst="rect">
                <a:avLst/>
              </a:prstGeom>
            </p:spPr>
          </p:pic>
          <p:sp>
            <p:nvSpPr>
              <p:cNvPr id="18" name="Text 2"/>
              <p:cNvSpPr/>
              <p:nvPr/>
            </p:nvSpPr>
            <p:spPr>
              <a:xfrm>
                <a:off x="374904" y="3008376"/>
                <a:ext cx="2633472" cy="49377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WhatsApp Push + Mobile App Beta drove \~60% of adoption.</a:t>
                </a:r>
                <a:endParaRPr lang="en-US" sz="1530" dirty="0"/>
              </a:p>
            </p:txBody>
          </p:sp>
          <p:sp>
            <p:nvSpPr>
              <p:cNvPr id="19" name="Text 3"/>
              <p:cNvSpPr/>
              <p:nvPr/>
            </p:nvSpPr>
            <p:spPr>
              <a:xfrm>
                <a:off x="1691640" y="2286207"/>
                <a:ext cx="338328" cy="438912"/>
              </a:xfrm>
              <a:prstGeom prst="rect">
                <a:avLst/>
              </a:prstGeom>
              <a:noFill/>
              <a:ln/>
            </p:spPr>
            <p:txBody>
              <a:bodyPr wrap="none" lIns="0" tIns="0" rIns="0" bIns="0" rtlCol="0" anchor="ctr"/>
              <a:lstStyle/>
              <a:p>
                <a:pPr marL="0" indent="0" algn="l">
                  <a:lnSpc>
                    <a:spcPts val="2300"/>
                  </a:lnSpc>
                  <a:buNone/>
                </a:pPr>
                <a:r>
                  <a:rPr lang="en-US" sz="1920" dirty="0">
                    <a:solidFill>
                      <a:srgbClr val="242424"/>
                    </a:solidFill>
                    <a:latin typeface="思源黑体-Regular" pitchFamily="34" charset="0"/>
                    <a:ea typeface="思源黑体-Regular" pitchFamily="34" charset="-122"/>
                    <a:cs typeface="思源黑体-Regular" pitchFamily="34" charset="-120"/>
                  </a:rPr>
                  <a:t>1</a:t>
                </a:r>
                <a:endParaRPr lang="en-US" sz="1920" dirty="0"/>
              </a:p>
            </p:txBody>
          </p:sp>
        </p:grpSp>
      </p:grpSp>
      <p:grpSp>
        <p:nvGrpSpPr>
          <p:cNvPr id="32" name="Group 31">
            <a:extLst>
              <a:ext uri="{FF2B5EF4-FFF2-40B4-BE49-F238E27FC236}">
                <a16:creationId xmlns:a16="http://schemas.microsoft.com/office/drawing/2014/main" id="{C82F8C31-A4AD-2DE4-1CB7-B8E357C590BB}"/>
              </a:ext>
            </a:extLst>
          </p:cNvPr>
          <p:cNvGrpSpPr/>
          <p:nvPr/>
        </p:nvGrpSpPr>
        <p:grpSpPr>
          <a:xfrm>
            <a:off x="246888" y="3866041"/>
            <a:ext cx="3730752" cy="1532660"/>
            <a:chOff x="246888" y="3866041"/>
            <a:chExt cx="3730752" cy="1532660"/>
          </a:xfrm>
        </p:grpSpPr>
        <p:pic>
          <p:nvPicPr>
            <p:cNvPr id="5" name="Image 3" descr="preencoded.png"/>
            <p:cNvPicPr>
              <a:picLocks noChangeAspect="1"/>
            </p:cNvPicPr>
            <p:nvPr/>
          </p:nvPicPr>
          <p:blipFill>
            <a:blip r:embed="rId6"/>
            <a:stretch>
              <a:fillRect/>
            </a:stretch>
          </p:blipFill>
          <p:spPr>
            <a:xfrm>
              <a:off x="246888" y="3906982"/>
              <a:ext cx="3150939" cy="1491719"/>
            </a:xfrm>
            <a:prstGeom prst="rect">
              <a:avLst/>
            </a:prstGeom>
          </p:spPr>
        </p:pic>
        <p:grpSp>
          <p:nvGrpSpPr>
            <p:cNvPr id="29" name="Group 28">
              <a:extLst>
                <a:ext uri="{FF2B5EF4-FFF2-40B4-BE49-F238E27FC236}">
                  <a16:creationId xmlns:a16="http://schemas.microsoft.com/office/drawing/2014/main" id="{FC6279DE-B986-4E8F-3E58-CFF940FBD6E9}"/>
                </a:ext>
              </a:extLst>
            </p:cNvPr>
            <p:cNvGrpSpPr/>
            <p:nvPr/>
          </p:nvGrpSpPr>
          <p:grpSpPr>
            <a:xfrm>
              <a:off x="246888" y="3866041"/>
              <a:ext cx="3730752" cy="1336895"/>
              <a:chOff x="246888" y="3866041"/>
              <a:chExt cx="3730752" cy="1336895"/>
            </a:xfrm>
          </p:grpSpPr>
          <p:pic>
            <p:nvPicPr>
              <p:cNvPr id="13" name="Image 11" descr="preencoded.png"/>
              <p:cNvPicPr>
                <a:picLocks noChangeAspect="1"/>
              </p:cNvPicPr>
              <p:nvPr/>
            </p:nvPicPr>
            <p:blipFill>
              <a:blip r:embed="rId5"/>
              <a:stretch>
                <a:fillRect/>
              </a:stretch>
            </p:blipFill>
            <p:spPr>
              <a:xfrm>
                <a:off x="246888" y="3866041"/>
                <a:ext cx="3150939" cy="621792"/>
              </a:xfrm>
              <a:prstGeom prst="rect">
                <a:avLst/>
              </a:prstGeom>
            </p:spPr>
          </p:pic>
          <p:sp>
            <p:nvSpPr>
              <p:cNvPr id="20" name="Text 4"/>
              <p:cNvSpPr/>
              <p:nvPr/>
            </p:nvSpPr>
            <p:spPr>
              <a:xfrm>
                <a:off x="1625138" y="4046220"/>
                <a:ext cx="235666" cy="365760"/>
              </a:xfrm>
              <a:prstGeom prst="rect">
                <a:avLst/>
              </a:prstGeom>
              <a:noFill/>
              <a:ln/>
            </p:spPr>
            <p:txBody>
              <a:bodyPr wrap="none" lIns="0" tIns="0" rIns="0" bIns="0" rtlCol="0" anchor="ctr"/>
              <a:lstStyle/>
              <a:p>
                <a:pPr marL="0" indent="0" algn="l">
                  <a:lnSpc>
                    <a:spcPts val="2300"/>
                  </a:lnSpc>
                  <a:buNone/>
                </a:pPr>
                <a:r>
                  <a:rPr lang="en-US" sz="1920" dirty="0">
                    <a:solidFill>
                      <a:srgbClr val="242424"/>
                    </a:solidFill>
                    <a:latin typeface="思源黑体-Regular" pitchFamily="34" charset="0"/>
                    <a:ea typeface="思源黑体-Regular" pitchFamily="34" charset="-122"/>
                    <a:cs typeface="思源黑体-Regular" pitchFamily="34" charset="-120"/>
                  </a:rPr>
                  <a:t>3</a:t>
                </a:r>
                <a:endParaRPr lang="en-US" sz="1920" dirty="0"/>
              </a:p>
            </p:txBody>
          </p:sp>
          <p:sp>
            <p:nvSpPr>
              <p:cNvPr id="21" name="Text 5"/>
              <p:cNvSpPr/>
              <p:nvPr/>
            </p:nvSpPr>
            <p:spPr>
              <a:xfrm>
                <a:off x="374904" y="4709160"/>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Engagement Efficiency: Ahmedabad strongest, Delhi/Patna weakest.</a:t>
                </a:r>
                <a:endParaRPr lang="en-US" sz="1530" dirty="0"/>
              </a:p>
            </p:txBody>
          </p:sp>
        </p:grpSp>
      </p:grpSp>
      <p:grpSp>
        <p:nvGrpSpPr>
          <p:cNvPr id="27" name="Group 26">
            <a:extLst>
              <a:ext uri="{FF2B5EF4-FFF2-40B4-BE49-F238E27FC236}">
                <a16:creationId xmlns:a16="http://schemas.microsoft.com/office/drawing/2014/main" id="{8F142F66-EC04-E409-1AF0-24C68EAB617F}"/>
              </a:ext>
            </a:extLst>
          </p:cNvPr>
          <p:cNvGrpSpPr/>
          <p:nvPr/>
        </p:nvGrpSpPr>
        <p:grpSpPr>
          <a:xfrm>
            <a:off x="3541774" y="2149670"/>
            <a:ext cx="3181144" cy="1547414"/>
            <a:chOff x="3541774" y="2180844"/>
            <a:chExt cx="3181144" cy="1547414"/>
          </a:xfrm>
        </p:grpSpPr>
        <p:pic>
          <p:nvPicPr>
            <p:cNvPr id="6" name="Image 4" descr="preencoded.png"/>
            <p:cNvPicPr>
              <a:picLocks noChangeAspect="1"/>
            </p:cNvPicPr>
            <p:nvPr/>
          </p:nvPicPr>
          <p:blipFill>
            <a:blip r:embed="rId4"/>
            <a:stretch>
              <a:fillRect/>
            </a:stretch>
          </p:blipFill>
          <p:spPr>
            <a:xfrm>
              <a:off x="3569206" y="2201210"/>
              <a:ext cx="2943400" cy="1527048"/>
            </a:xfrm>
            <a:prstGeom prst="rect">
              <a:avLst/>
            </a:prstGeom>
          </p:spPr>
        </p:pic>
        <p:pic>
          <p:nvPicPr>
            <p:cNvPr id="14" name="Image 12" descr="preencoded.png"/>
            <p:cNvPicPr>
              <a:picLocks noChangeAspect="1"/>
            </p:cNvPicPr>
            <p:nvPr/>
          </p:nvPicPr>
          <p:blipFill>
            <a:blip r:embed="rId5"/>
            <a:stretch>
              <a:fillRect/>
            </a:stretch>
          </p:blipFill>
          <p:spPr>
            <a:xfrm>
              <a:off x="3541774" y="2180844"/>
              <a:ext cx="2970832" cy="621792"/>
            </a:xfrm>
            <a:prstGeom prst="rect">
              <a:avLst/>
            </a:prstGeom>
          </p:spPr>
        </p:pic>
        <p:sp>
          <p:nvSpPr>
            <p:cNvPr id="22" name="Text 6"/>
            <p:cNvSpPr/>
            <p:nvPr/>
          </p:nvSpPr>
          <p:spPr>
            <a:xfrm>
              <a:off x="3752086" y="2956213"/>
              <a:ext cx="2970832" cy="49377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Avg bounce rate = 65.7% → weak user experience.</a:t>
              </a:r>
              <a:endParaRPr lang="en-US" sz="1530" dirty="0"/>
            </a:p>
          </p:txBody>
        </p:sp>
        <p:sp>
          <p:nvSpPr>
            <p:cNvPr id="24" name="Text 8"/>
            <p:cNvSpPr/>
            <p:nvPr/>
          </p:nvSpPr>
          <p:spPr>
            <a:xfrm>
              <a:off x="4839533" y="2347721"/>
              <a:ext cx="253123" cy="377398"/>
            </a:xfrm>
            <a:prstGeom prst="rect">
              <a:avLst/>
            </a:prstGeom>
            <a:noFill/>
            <a:ln/>
          </p:spPr>
          <p:txBody>
            <a:bodyPr wrap="none" lIns="0" tIns="0" rIns="0" bIns="0" rtlCol="0" anchor="ctr"/>
            <a:lstStyle/>
            <a:p>
              <a:pPr marL="0" indent="0" algn="l">
                <a:lnSpc>
                  <a:spcPts val="2300"/>
                </a:lnSpc>
                <a:buNone/>
              </a:pPr>
              <a:r>
                <a:rPr lang="en-US" sz="1920" dirty="0">
                  <a:solidFill>
                    <a:srgbClr val="242424"/>
                  </a:solidFill>
                  <a:latin typeface="思源黑体-Regular" pitchFamily="34" charset="0"/>
                  <a:ea typeface="思源黑体-Regular" pitchFamily="34" charset="-122"/>
                  <a:cs typeface="思源黑体-Regular" pitchFamily="34" charset="-120"/>
                </a:rPr>
                <a:t>2</a:t>
              </a:r>
              <a:endParaRPr lang="en-US" sz="1920" dirty="0"/>
            </a:p>
          </p:txBody>
        </p:sp>
      </p:grpSp>
      <p:grpSp>
        <p:nvGrpSpPr>
          <p:cNvPr id="30" name="Group 29">
            <a:extLst>
              <a:ext uri="{FF2B5EF4-FFF2-40B4-BE49-F238E27FC236}">
                <a16:creationId xmlns:a16="http://schemas.microsoft.com/office/drawing/2014/main" id="{BA15857A-A092-0669-88AF-EEBD9D8B024C}"/>
              </a:ext>
            </a:extLst>
          </p:cNvPr>
          <p:cNvGrpSpPr/>
          <p:nvPr/>
        </p:nvGrpSpPr>
        <p:grpSpPr>
          <a:xfrm>
            <a:off x="3514342" y="3840480"/>
            <a:ext cx="3025696" cy="1526217"/>
            <a:chOff x="3514342" y="3840480"/>
            <a:chExt cx="3025696" cy="1526217"/>
          </a:xfrm>
        </p:grpSpPr>
        <p:pic>
          <p:nvPicPr>
            <p:cNvPr id="7" name="Image 5" descr="preencoded.png"/>
            <p:cNvPicPr>
              <a:picLocks noChangeAspect="1"/>
            </p:cNvPicPr>
            <p:nvPr/>
          </p:nvPicPr>
          <p:blipFill>
            <a:blip r:embed="rId6"/>
            <a:stretch>
              <a:fillRect/>
            </a:stretch>
          </p:blipFill>
          <p:spPr>
            <a:xfrm>
              <a:off x="3521271" y="3847960"/>
              <a:ext cx="3018767" cy="1518737"/>
            </a:xfrm>
            <a:prstGeom prst="rect">
              <a:avLst/>
            </a:prstGeom>
          </p:spPr>
        </p:pic>
        <p:pic>
          <p:nvPicPr>
            <p:cNvPr id="15" name="Image 13" descr="preencoded.png"/>
            <p:cNvPicPr>
              <a:picLocks noChangeAspect="1"/>
            </p:cNvPicPr>
            <p:nvPr/>
          </p:nvPicPr>
          <p:blipFill>
            <a:blip r:embed="rId5"/>
            <a:stretch>
              <a:fillRect/>
            </a:stretch>
          </p:blipFill>
          <p:spPr>
            <a:xfrm>
              <a:off x="3514342" y="3840480"/>
              <a:ext cx="2998264" cy="621792"/>
            </a:xfrm>
            <a:prstGeom prst="rect">
              <a:avLst/>
            </a:prstGeom>
          </p:spPr>
        </p:pic>
        <p:sp>
          <p:nvSpPr>
            <p:cNvPr id="23" name="Text 7"/>
            <p:cNvSpPr/>
            <p:nvPr/>
          </p:nvSpPr>
          <p:spPr>
            <a:xfrm>
              <a:off x="3658155" y="4525239"/>
              <a:ext cx="2881883" cy="731520"/>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Message: Pilot proved demand exists but execution failed – poor mobile usability, high churn.</a:t>
              </a:r>
              <a:endParaRPr lang="en-US" sz="1530" dirty="0"/>
            </a:p>
          </p:txBody>
        </p:sp>
        <p:sp>
          <p:nvSpPr>
            <p:cNvPr id="25" name="Text 9"/>
            <p:cNvSpPr/>
            <p:nvPr/>
          </p:nvSpPr>
          <p:spPr>
            <a:xfrm>
              <a:off x="4832883" y="3977222"/>
              <a:ext cx="232341" cy="365760"/>
            </a:xfrm>
            <a:prstGeom prst="rect">
              <a:avLst/>
            </a:prstGeom>
            <a:noFill/>
            <a:ln/>
          </p:spPr>
          <p:txBody>
            <a:bodyPr wrap="none" lIns="0" tIns="0" rIns="0" bIns="0" rtlCol="0" anchor="ctr"/>
            <a:lstStyle/>
            <a:p>
              <a:pPr marL="0" indent="0" algn="l">
                <a:lnSpc>
                  <a:spcPts val="2300"/>
                </a:lnSpc>
                <a:buNone/>
              </a:pPr>
              <a:r>
                <a:rPr lang="en-US" sz="1920" dirty="0">
                  <a:solidFill>
                    <a:srgbClr val="242424"/>
                  </a:solidFill>
                  <a:latin typeface="思源黑体-Regular" pitchFamily="34" charset="0"/>
                  <a:ea typeface="思源黑体-Regular" pitchFamily="34" charset="-122"/>
                  <a:cs typeface="思源黑体-Regular" pitchFamily="34" charset="-120"/>
                </a:rPr>
                <a:t>4</a:t>
              </a:r>
              <a:endParaRPr lang="en-US" sz="1920" dirty="0"/>
            </a:p>
          </p:txBody>
        </p:sp>
      </p:grpSp>
      <p:pic>
        <p:nvPicPr>
          <p:cNvPr id="26" name="Picture" title="This slide contains the following visuals: Downloads by City ,Engagement vs. Bounce Rate , Downloads by platform ,lineChart. Please refer to the notes on this slide for details">
            <a:hlinkClick r:id="rId7"/>
            <a:extLst>
              <a:ext uri="{FF2B5EF4-FFF2-40B4-BE49-F238E27FC236}">
                <a16:creationId xmlns:a16="http://schemas.microsoft.com/office/drawing/2014/main" id="{DD05B030-642E-00C6-A81E-BADE5D3395ED}"/>
              </a:ext>
            </a:extLst>
          </p:cNvPr>
          <p:cNvPicPr>
            <a:picLocks noChangeAspect="1"/>
          </p:cNvPicPr>
          <p:nvPr/>
        </p:nvPicPr>
        <p:blipFill>
          <a:blip r:embed="rId8"/>
          <a:stretch>
            <a:fillRect/>
          </a:stretch>
        </p:blipFill>
        <p:spPr>
          <a:xfrm>
            <a:off x="6905798" y="1038061"/>
            <a:ext cx="7065266" cy="5318045"/>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12</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Digital Readiness vs. Performance</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685800" y="370332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Digital Readiness vs. Performance</a:t>
            </a:r>
            <a:endParaRPr lang="en-US" sz="3840" dirty="0"/>
          </a:p>
        </p:txBody>
      </p:sp>
      <p:pic>
        <p:nvPicPr>
          <p:cNvPr id="6" name="Picture 5">
            <a:extLst>
              <a:ext uri="{FF2B5EF4-FFF2-40B4-BE49-F238E27FC236}">
                <a16:creationId xmlns:a16="http://schemas.microsoft.com/office/drawing/2014/main" id="{A8D217D0-ADEF-5267-34E5-1264D6C16230}"/>
              </a:ext>
            </a:extLst>
          </p:cNvPr>
          <p:cNvPicPr>
            <a:picLocks noChangeAspect="1"/>
          </p:cNvPicPr>
          <p:nvPr/>
        </p:nvPicPr>
        <p:blipFill>
          <a:blip r:embed="rId4"/>
          <a:stretch>
            <a:fillRect/>
          </a:stretch>
        </p:blipFill>
        <p:spPr>
          <a:xfrm>
            <a:off x="7457074" y="1963139"/>
            <a:ext cx="7173326" cy="444879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13</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Ad Revenue vs. Circulation ROI</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685800" y="3703320"/>
            <a:ext cx="3803073"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Ad Revenue vs. </a:t>
            </a:r>
          </a:p>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Circulation ROI</a:t>
            </a:r>
            <a:endParaRPr lang="en-US" sz="3840" dirty="0"/>
          </a:p>
        </p:txBody>
      </p:sp>
      <p:pic>
        <p:nvPicPr>
          <p:cNvPr id="5" name="Picture" title="This slide contains the following visuals: lineChart. Please refer to the notes on this slide for details">
            <a:hlinkClick r:id="rId4"/>
            <a:extLst>
              <a:ext uri="{FF2B5EF4-FFF2-40B4-BE49-F238E27FC236}">
                <a16:creationId xmlns:a16="http://schemas.microsoft.com/office/drawing/2014/main" id="{DF5471A7-9B66-4D33-5E38-9E024DB1F990}"/>
              </a:ext>
            </a:extLst>
          </p:cNvPr>
          <p:cNvPicPr>
            <a:picLocks noChangeAspect="1"/>
          </p:cNvPicPr>
          <p:nvPr/>
        </p:nvPicPr>
        <p:blipFill>
          <a:blip r:embed="rId5"/>
          <a:stretch>
            <a:fillRect/>
          </a:stretch>
        </p:blipFill>
        <p:spPr>
          <a:xfrm>
            <a:off x="4249014" y="976745"/>
            <a:ext cx="10381386" cy="5922819"/>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14</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ROI Comparison</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575"/>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4389120"/>
            <a:ext cx="13267944" cy="612648"/>
          </a:xfrm>
          <a:prstGeom prst="rect">
            <a:avLst/>
          </a:prstGeom>
          <a:noFill/>
          <a:ln/>
        </p:spPr>
        <p:txBody>
          <a:bodyPr wrap="none" lIns="0" tIns="0" rIns="0" bIns="0" rtlCol="0" anchor="ctr"/>
          <a:lstStyle/>
          <a:p>
            <a:pPr algn="r"/>
            <a:r>
              <a:rPr lang="en-US" sz="4000" dirty="0"/>
              <a:t>COVID-19's Impact on Print Media</a:t>
            </a:r>
          </a:p>
        </p:txBody>
      </p:sp>
      <p:sp>
        <p:nvSpPr>
          <p:cNvPr id="5" name="Text 1"/>
          <p:cNvSpPr/>
          <p:nvPr/>
        </p:nvSpPr>
        <p:spPr>
          <a:xfrm>
            <a:off x="685800" y="5221224"/>
            <a:ext cx="13267944" cy="731520"/>
          </a:xfrm>
          <a:prstGeom prst="rect">
            <a:avLst/>
          </a:prstGeom>
          <a:noFill/>
          <a:ln/>
        </p:spPr>
        <p:txBody>
          <a:bodyPr wrap="square" lIns="0" tIns="0" rIns="0" bIns="0" rtlCol="0" anchor="ctr"/>
          <a:lstStyle/>
          <a:p>
            <a:pPr marL="285750" indent="-285750" algn="l">
              <a:lnSpc>
                <a:spcPts val="1920"/>
              </a:lnSpc>
              <a:buFont typeface="Arial" panose="020B0604020202020204" pitchFamily="34" charset="0"/>
              <a:buChar char="•"/>
            </a:pPr>
            <a:r>
              <a:rPr lang="en-US" sz="1530" dirty="0">
                <a:solidFill>
                  <a:srgbClr val="464646"/>
                </a:solidFill>
                <a:latin typeface="思源黑体-Regular" pitchFamily="34" charset="0"/>
                <a:ea typeface="思源黑体-Regular" pitchFamily="34" charset="-122"/>
                <a:cs typeface="思源黑体-Regular" pitchFamily="34" charset="-120"/>
              </a:rPr>
              <a:t>Studies suggest that 50% of the media companies have lost about 90% of their business since March 2020. </a:t>
            </a:r>
          </a:p>
          <a:p>
            <a:pPr marL="285750" indent="-285750" algn="l">
              <a:lnSpc>
                <a:spcPts val="1920"/>
              </a:lnSpc>
              <a:buFont typeface="Arial" panose="020B0604020202020204" pitchFamily="34" charset="0"/>
              <a:buChar char="•"/>
            </a:pPr>
            <a:r>
              <a:rPr lang="en-US" sz="1530" dirty="0">
                <a:solidFill>
                  <a:srgbClr val="464646"/>
                </a:solidFill>
                <a:latin typeface="思源黑体-Regular" pitchFamily="34" charset="0"/>
                <a:ea typeface="思源黑体-Regular" pitchFamily="34" charset="-122"/>
                <a:cs typeface="思源黑体-Regular" pitchFamily="34" charset="-120"/>
              </a:rPr>
              <a:t>More than 80% of advertising revenue has been lost for most publications. </a:t>
            </a:r>
          </a:p>
          <a:p>
            <a:pPr marL="285750" indent="-285750" algn="l">
              <a:lnSpc>
                <a:spcPts val="1920"/>
              </a:lnSpc>
              <a:buFont typeface="Arial" panose="020B0604020202020204" pitchFamily="34" charset="0"/>
              <a:buChar char="•"/>
            </a:pPr>
            <a:r>
              <a:rPr lang="en-US" sz="1530" dirty="0">
                <a:solidFill>
                  <a:srgbClr val="464646"/>
                </a:solidFill>
                <a:latin typeface="思源黑体-Regular" pitchFamily="34" charset="0"/>
                <a:ea typeface="思源黑体-Regular" pitchFamily="34" charset="-122"/>
                <a:cs typeface="思源黑体-Regular" pitchFamily="34" charset="-120"/>
              </a:rPr>
              <a:t>The pandemic-induced lockdowns caused major disruptions in the circulation of print newspapers and magazines.</a:t>
            </a:r>
            <a:endParaRPr lang="en-US" sz="153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685800" y="370332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ROI Comparison</a:t>
            </a:r>
            <a:endParaRPr lang="en-US" sz="3840" dirty="0"/>
          </a:p>
        </p:txBody>
      </p:sp>
      <p:pic>
        <p:nvPicPr>
          <p:cNvPr id="6" name="Picture 5">
            <a:extLst>
              <a:ext uri="{FF2B5EF4-FFF2-40B4-BE49-F238E27FC236}">
                <a16:creationId xmlns:a16="http://schemas.microsoft.com/office/drawing/2014/main" id="{0E609C67-6DC3-7D49-5136-053E0EEEE240}"/>
              </a:ext>
            </a:extLst>
          </p:cNvPr>
          <p:cNvPicPr>
            <a:picLocks noChangeAspect="1"/>
          </p:cNvPicPr>
          <p:nvPr/>
        </p:nvPicPr>
        <p:blipFill>
          <a:blip r:embed="rId4"/>
          <a:stretch>
            <a:fillRect/>
          </a:stretch>
        </p:blipFill>
        <p:spPr>
          <a:xfrm>
            <a:off x="4277006" y="2466378"/>
            <a:ext cx="8383170" cy="308653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15</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Digital Relaunch City Prioritization</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685800" y="82296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Digital Relaunch City Prioritization</a:t>
            </a:r>
            <a:endParaRPr lang="en-US" sz="3840" dirty="0"/>
          </a:p>
        </p:txBody>
      </p:sp>
      <p:graphicFrame>
        <p:nvGraphicFramePr>
          <p:cNvPr id="3" name="Table 2">
            <a:extLst>
              <a:ext uri="{FF2B5EF4-FFF2-40B4-BE49-F238E27FC236}">
                <a16:creationId xmlns:a16="http://schemas.microsoft.com/office/drawing/2014/main" id="{6F9BB190-E912-0348-3873-247F0CF95CE2}"/>
              </a:ext>
            </a:extLst>
          </p:cNvPr>
          <p:cNvGraphicFramePr>
            <a:graphicFrameLocks noGrp="1"/>
          </p:cNvGraphicFramePr>
          <p:nvPr>
            <p:extLst>
              <p:ext uri="{D42A27DB-BD31-4B8C-83A1-F6EECF244321}">
                <p14:modId xmlns:p14="http://schemas.microsoft.com/office/powerpoint/2010/main" val="1089645863"/>
              </p:ext>
            </p:extLst>
          </p:nvPr>
        </p:nvGraphicFramePr>
        <p:xfrm>
          <a:off x="1407246" y="1901536"/>
          <a:ext cx="11815908" cy="3185750"/>
        </p:xfrm>
        <a:graphic>
          <a:graphicData uri="http://schemas.openxmlformats.org/drawingml/2006/table">
            <a:tbl>
              <a:tblPr/>
              <a:tblGrid>
                <a:gridCol w="2072193">
                  <a:extLst>
                    <a:ext uri="{9D8B030D-6E8A-4147-A177-3AD203B41FA5}">
                      <a16:colId xmlns:a16="http://schemas.microsoft.com/office/drawing/2014/main" val="1104478730"/>
                    </a:ext>
                  </a:extLst>
                </a:gridCol>
                <a:gridCol w="3130334">
                  <a:extLst>
                    <a:ext uri="{9D8B030D-6E8A-4147-A177-3AD203B41FA5}">
                      <a16:colId xmlns:a16="http://schemas.microsoft.com/office/drawing/2014/main" val="1703368529"/>
                    </a:ext>
                  </a:extLst>
                </a:gridCol>
                <a:gridCol w="3328735">
                  <a:extLst>
                    <a:ext uri="{9D8B030D-6E8A-4147-A177-3AD203B41FA5}">
                      <a16:colId xmlns:a16="http://schemas.microsoft.com/office/drawing/2014/main" val="4027301835"/>
                    </a:ext>
                  </a:extLst>
                </a:gridCol>
                <a:gridCol w="3284646">
                  <a:extLst>
                    <a:ext uri="{9D8B030D-6E8A-4147-A177-3AD203B41FA5}">
                      <a16:colId xmlns:a16="http://schemas.microsoft.com/office/drawing/2014/main" val="3753800441"/>
                    </a:ext>
                  </a:extLst>
                </a:gridCol>
              </a:tblGrid>
              <a:tr h="342900">
                <a:tc>
                  <a:txBody>
                    <a:bodyPr/>
                    <a:lstStyle/>
                    <a:p>
                      <a:pPr algn="l" fontAlgn="b">
                        <a:buNone/>
                      </a:pPr>
                      <a:r>
                        <a:rPr lang="en-IN" sz="1100" b="1" i="0" u="none" strike="noStrike" dirty="0">
                          <a:solidFill>
                            <a:srgbClr val="FFFFFF"/>
                          </a:solidFill>
                          <a:effectLst/>
                          <a:latin typeface="Calibri" panose="020F0502020204030204" pitchFamily="34" charset="0"/>
                        </a:rPr>
                        <a:t>City</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IN" sz="1100" b="1" i="0" u="none" strike="noStrike" dirty="0" err="1">
                          <a:solidFill>
                            <a:srgbClr val="FFFFFF"/>
                          </a:solidFill>
                          <a:effectLst/>
                          <a:latin typeface="Calibri" panose="020F0502020204030204" pitchFamily="34" charset="0"/>
                        </a:rPr>
                        <a:t>Rediness</a:t>
                      </a:r>
                      <a:r>
                        <a:rPr lang="en-IN" sz="1100" b="1" i="0" u="none" strike="noStrike" dirty="0">
                          <a:solidFill>
                            <a:srgbClr val="FFFFFF"/>
                          </a:solidFill>
                          <a:effectLst/>
                          <a:latin typeface="Calibri" panose="020F0502020204030204" pitchFamily="34" charset="0"/>
                        </a:rPr>
                        <a:t> score</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IN" sz="1100" b="1" i="0" u="none" strike="noStrike" dirty="0" err="1">
                          <a:solidFill>
                            <a:srgbClr val="FFFFFF"/>
                          </a:solidFill>
                          <a:effectLst/>
                          <a:latin typeface="Calibri" panose="020F0502020204030204" pitchFamily="34" charset="0"/>
                        </a:rPr>
                        <a:t>EngagementEfficiency</a:t>
                      </a:r>
                      <a:endParaRPr lang="en-IN" sz="1100" b="1" i="0" u="none" strike="noStrike" dirty="0">
                        <a:solidFill>
                          <a:srgbClr val="FFFFFF"/>
                        </a:solidFill>
                        <a:effectLst/>
                        <a:latin typeface="Calibri" panose="020F0502020204030204" pitchFamily="34" charset="0"/>
                      </a:endParaRP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US" sz="1100" b="1" i="0" u="none" strike="noStrike">
                          <a:solidFill>
                            <a:srgbClr val="FFFFFF"/>
                          </a:solidFill>
                          <a:effectLst/>
                          <a:latin typeface="Calibri" panose="020F0502020204030204" pitchFamily="34" charset="0"/>
                        </a:rPr>
                        <a:t>avg_bounce_rate</a:t>
                      </a:r>
                      <a:r>
                        <a:rPr lang="en-US" sz="1100" b="1" i="0" u="none" strike="noStrike" dirty="0">
                          <a:solidFill>
                            <a:srgbClr val="FFFFFF"/>
                          </a:solidFill>
                          <a:effectLst/>
                          <a:latin typeface="Calibri" panose="020F0502020204030204" pitchFamily="34" charset="0"/>
                        </a:rPr>
                        <a:t>,</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878359964"/>
                  </a:ext>
                </a:extLst>
              </a:tr>
              <a:tr h="284285">
                <a:tc>
                  <a:txBody>
                    <a:bodyPr/>
                    <a:lstStyle/>
                    <a:p>
                      <a:pPr algn="l" fontAlgn="b">
                        <a:buNone/>
                      </a:pPr>
                      <a:r>
                        <a:rPr lang="en-IN" sz="1100" b="0" i="0" u="none" strike="noStrike" dirty="0">
                          <a:solidFill>
                            <a:srgbClr val="000000"/>
                          </a:solidFill>
                          <a:effectLst/>
                          <a:latin typeface="Calibri" panose="020F0502020204030204" pitchFamily="34" charset="0"/>
                        </a:rPr>
                        <a:t>Delhi</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a:solidFill>
                            <a:srgbClr val="000000"/>
                          </a:solidFill>
                          <a:effectLst/>
                          <a:latin typeface="Calibri" panose="020F0502020204030204" pitchFamily="34" charset="0"/>
                        </a:rPr>
                        <a:t>1345.13</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274"/>
                    </a:solidFill>
                  </a:tcPr>
                </a:tc>
                <a:tc>
                  <a:txBody>
                    <a:bodyPr/>
                    <a:lstStyle/>
                    <a:p>
                      <a:pPr algn="r" fontAlgn="b">
                        <a:buNone/>
                      </a:pPr>
                      <a:r>
                        <a:rPr lang="en-IN" sz="1100" b="0" i="0" u="none" strike="noStrike" dirty="0">
                          <a:solidFill>
                            <a:srgbClr val="000000"/>
                          </a:solidFill>
                          <a:effectLst/>
                          <a:latin typeface="Calibri" panose="020F0502020204030204" pitchFamily="34" charset="0"/>
                        </a:rPr>
                        <a:t>1272.49704</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9ED6AE"/>
                    </a:solidFill>
                  </a:tcPr>
                </a:tc>
                <a:tc>
                  <a:txBody>
                    <a:bodyPr/>
                    <a:lstStyle/>
                    <a:p>
                      <a:pPr algn="r" fontAlgn="b">
                        <a:buNone/>
                      </a:pPr>
                      <a:r>
                        <a:rPr lang="en-IN" sz="1100" b="0" i="0" u="none" strike="noStrike">
                          <a:solidFill>
                            <a:srgbClr val="006100"/>
                          </a:solidFill>
                          <a:effectLst/>
                          <a:latin typeface="Calibri" panose="020F0502020204030204" pitchFamily="34" charset="0"/>
                        </a:rPr>
                        <a:t>60.808</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3077825445"/>
                  </a:ext>
                </a:extLst>
              </a:tr>
              <a:tr h="284285">
                <a:tc>
                  <a:txBody>
                    <a:bodyPr/>
                    <a:lstStyle/>
                    <a:p>
                      <a:pPr algn="l" fontAlgn="b">
                        <a:buNone/>
                      </a:pPr>
                      <a:r>
                        <a:rPr lang="en-IN" sz="1100" b="0" i="0" u="none" strike="noStrike" dirty="0">
                          <a:solidFill>
                            <a:srgbClr val="000000"/>
                          </a:solidFill>
                          <a:effectLst/>
                          <a:latin typeface="Calibri" panose="020F0502020204030204" pitchFamily="34" charset="0"/>
                        </a:rPr>
                        <a:t>Ahmedabad</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dirty="0">
                          <a:solidFill>
                            <a:srgbClr val="000000"/>
                          </a:solidFill>
                          <a:effectLst/>
                          <a:latin typeface="Calibri" panose="020F0502020204030204" pitchFamily="34" charset="0"/>
                        </a:rPr>
                        <a:t>1745.64</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CE9D5"/>
                    </a:solidFill>
                  </a:tcPr>
                </a:tc>
                <a:tc>
                  <a:txBody>
                    <a:bodyPr/>
                    <a:lstStyle/>
                    <a:p>
                      <a:pPr algn="r" fontAlgn="b">
                        <a:buNone/>
                      </a:pPr>
                      <a:r>
                        <a:rPr lang="en-IN" sz="1100" b="0" i="0" u="none" strike="noStrike">
                          <a:solidFill>
                            <a:srgbClr val="000000"/>
                          </a:solidFill>
                          <a:effectLst/>
                          <a:latin typeface="Calibri" panose="020F0502020204030204" pitchFamily="34" charset="0"/>
                        </a:rPr>
                        <a:t>1359.533298</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buNone/>
                      </a:pPr>
                      <a:r>
                        <a:rPr lang="en-IN" sz="1100" b="0" i="0" u="none" strike="noStrike" dirty="0">
                          <a:solidFill>
                            <a:srgbClr val="006100"/>
                          </a:solidFill>
                          <a:effectLst/>
                          <a:latin typeface="Calibri" panose="020F0502020204030204" pitchFamily="34" charset="0"/>
                        </a:rPr>
                        <a:t>60.8525</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785024345"/>
                  </a:ext>
                </a:extLst>
              </a:tr>
              <a:tr h="284285">
                <a:tc>
                  <a:txBody>
                    <a:bodyPr/>
                    <a:lstStyle/>
                    <a:p>
                      <a:pPr algn="l" fontAlgn="b">
                        <a:buNone/>
                      </a:pPr>
                      <a:r>
                        <a:rPr lang="en-IN" sz="1100" b="0" i="0" u="none" strike="noStrike">
                          <a:solidFill>
                            <a:srgbClr val="000000"/>
                          </a:solidFill>
                          <a:effectLst/>
                          <a:latin typeface="Calibri" panose="020F0502020204030204" pitchFamily="34" charset="0"/>
                        </a:rPr>
                        <a:t>Bhopal</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dirty="0">
                          <a:solidFill>
                            <a:srgbClr val="000000"/>
                          </a:solidFill>
                          <a:effectLst/>
                          <a:latin typeface="Calibri" panose="020F0502020204030204" pitchFamily="34" charset="0"/>
                        </a:rPr>
                        <a:t>1758.906667</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B3DFC0"/>
                    </a:solidFill>
                  </a:tcPr>
                </a:tc>
                <a:tc>
                  <a:txBody>
                    <a:bodyPr/>
                    <a:lstStyle/>
                    <a:p>
                      <a:pPr algn="r" fontAlgn="b">
                        <a:buNone/>
                      </a:pPr>
                      <a:r>
                        <a:rPr lang="en-IN" sz="1100" b="0" i="0" u="none" strike="noStrike">
                          <a:solidFill>
                            <a:srgbClr val="000000"/>
                          </a:solidFill>
                          <a:effectLst/>
                          <a:latin typeface="Calibri" panose="020F0502020204030204" pitchFamily="34" charset="0"/>
                        </a:rPr>
                        <a:t>1344.620612</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EC384"/>
                    </a:solidFill>
                  </a:tcPr>
                </a:tc>
                <a:tc>
                  <a:txBody>
                    <a:bodyPr/>
                    <a:lstStyle/>
                    <a:p>
                      <a:pPr algn="r" fontAlgn="b">
                        <a:buNone/>
                      </a:pPr>
                      <a:r>
                        <a:rPr lang="en-IN" sz="1100" b="0" i="0" u="none" strike="noStrike">
                          <a:solidFill>
                            <a:srgbClr val="006100"/>
                          </a:solidFill>
                          <a:effectLst/>
                          <a:latin typeface="Calibri" panose="020F0502020204030204" pitchFamily="34" charset="0"/>
                        </a:rPr>
                        <a:t>61.81</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779557943"/>
                  </a:ext>
                </a:extLst>
              </a:tr>
              <a:tr h="284285">
                <a:tc>
                  <a:txBody>
                    <a:bodyPr/>
                    <a:lstStyle/>
                    <a:p>
                      <a:pPr algn="l" fontAlgn="b">
                        <a:buNone/>
                      </a:pPr>
                      <a:r>
                        <a:rPr lang="en-IN" sz="1100" b="0" i="0" u="none" strike="noStrike">
                          <a:solidFill>
                            <a:srgbClr val="000000"/>
                          </a:solidFill>
                          <a:effectLst/>
                          <a:latin typeface="Calibri" panose="020F0502020204030204" pitchFamily="34" charset="0"/>
                        </a:rPr>
                        <a:t>Lucknow</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dirty="0">
                          <a:solidFill>
                            <a:srgbClr val="000000"/>
                          </a:solidFill>
                          <a:effectLst/>
                          <a:latin typeface="Calibri" panose="020F0502020204030204" pitchFamily="34" charset="0"/>
                        </a:rPr>
                        <a:t>1763.866667</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AADBB9"/>
                    </a:solidFill>
                  </a:tcPr>
                </a:tc>
                <a:tc>
                  <a:txBody>
                    <a:bodyPr/>
                    <a:lstStyle/>
                    <a:p>
                      <a:pPr algn="r" fontAlgn="b">
                        <a:buNone/>
                      </a:pPr>
                      <a:r>
                        <a:rPr lang="en-IN" sz="1100" b="0" i="0" u="none" strike="noStrike">
                          <a:solidFill>
                            <a:srgbClr val="000000"/>
                          </a:solidFill>
                          <a:effectLst/>
                          <a:latin typeface="Calibri" panose="020F0502020204030204" pitchFamily="34" charset="0"/>
                        </a:rPr>
                        <a:t>1320.447885</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7EC992"/>
                    </a:solidFill>
                  </a:tcPr>
                </a:tc>
                <a:tc>
                  <a:txBody>
                    <a:bodyPr/>
                    <a:lstStyle/>
                    <a:p>
                      <a:pPr algn="r" fontAlgn="b">
                        <a:buNone/>
                      </a:pPr>
                      <a:r>
                        <a:rPr lang="en-IN" sz="1100" b="0" i="0" u="none" strike="noStrike">
                          <a:solidFill>
                            <a:srgbClr val="006100"/>
                          </a:solidFill>
                          <a:effectLst/>
                          <a:latin typeface="Calibri" panose="020F0502020204030204" pitchFamily="34" charset="0"/>
                        </a:rPr>
                        <a:t>62.784</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1450453064"/>
                  </a:ext>
                </a:extLst>
              </a:tr>
              <a:tr h="284285">
                <a:tc>
                  <a:txBody>
                    <a:bodyPr/>
                    <a:lstStyle/>
                    <a:p>
                      <a:pPr algn="l" fontAlgn="b">
                        <a:buNone/>
                      </a:pPr>
                      <a:r>
                        <a:rPr lang="en-IN" sz="1100" b="0" i="0" u="none" strike="noStrike">
                          <a:solidFill>
                            <a:srgbClr val="000000"/>
                          </a:solidFill>
                          <a:effectLst/>
                          <a:latin typeface="Calibri" panose="020F0502020204030204" pitchFamily="34" charset="0"/>
                        </a:rPr>
                        <a:t>Mumbai</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dirty="0">
                          <a:solidFill>
                            <a:srgbClr val="000000"/>
                          </a:solidFill>
                          <a:effectLst/>
                          <a:latin typeface="Calibri" panose="020F0502020204030204" pitchFamily="34" charset="0"/>
                        </a:rPr>
                        <a:t>1639.8</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DEE1"/>
                    </a:solidFill>
                  </a:tcPr>
                </a:tc>
                <a:tc>
                  <a:txBody>
                    <a:bodyPr/>
                    <a:lstStyle/>
                    <a:p>
                      <a:pPr algn="r" fontAlgn="b">
                        <a:buNone/>
                      </a:pPr>
                      <a:r>
                        <a:rPr lang="en-IN" sz="1100" b="0" i="0" u="none" strike="noStrike">
                          <a:solidFill>
                            <a:srgbClr val="000000"/>
                          </a:solidFill>
                          <a:effectLst/>
                          <a:latin typeface="Calibri" panose="020F0502020204030204" pitchFamily="34" charset="0"/>
                        </a:rPr>
                        <a:t>1157.961884</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EBF6F1"/>
                    </a:solidFill>
                  </a:tcPr>
                </a:tc>
                <a:tc>
                  <a:txBody>
                    <a:bodyPr/>
                    <a:lstStyle/>
                    <a:p>
                      <a:pPr algn="r" fontAlgn="b">
                        <a:buNone/>
                      </a:pPr>
                      <a:r>
                        <a:rPr lang="en-IN" sz="1100" b="0" i="0" u="none" strike="noStrike" dirty="0">
                          <a:solidFill>
                            <a:srgbClr val="006100"/>
                          </a:solidFill>
                          <a:effectLst/>
                          <a:latin typeface="Calibri" panose="020F0502020204030204" pitchFamily="34" charset="0"/>
                        </a:rPr>
                        <a:t>63.49</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3838188185"/>
                  </a:ext>
                </a:extLst>
              </a:tr>
              <a:tr h="284285">
                <a:tc>
                  <a:txBody>
                    <a:bodyPr/>
                    <a:lstStyle/>
                    <a:p>
                      <a:pPr algn="l" fontAlgn="b">
                        <a:buNone/>
                      </a:pPr>
                      <a:r>
                        <a:rPr lang="en-IN" sz="1100" b="0" i="0" u="none" strike="noStrike">
                          <a:solidFill>
                            <a:srgbClr val="000000"/>
                          </a:solidFill>
                          <a:effectLst/>
                          <a:latin typeface="Calibri" panose="020F0502020204030204" pitchFamily="34" charset="0"/>
                        </a:rPr>
                        <a:t>Patna</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a:solidFill>
                            <a:srgbClr val="000000"/>
                          </a:solidFill>
                          <a:effectLst/>
                          <a:latin typeface="Calibri" panose="020F0502020204030204" pitchFamily="34" charset="0"/>
                        </a:rPr>
                        <a:t>1692.643333</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F2F5"/>
                    </a:solidFill>
                  </a:tcPr>
                </a:tc>
                <a:tc>
                  <a:txBody>
                    <a:bodyPr/>
                    <a:lstStyle/>
                    <a:p>
                      <a:pPr algn="r" fontAlgn="b">
                        <a:buNone/>
                      </a:pPr>
                      <a:r>
                        <a:rPr lang="en-IN" sz="1100" b="0" i="0" u="none" strike="noStrike" dirty="0">
                          <a:solidFill>
                            <a:srgbClr val="000000"/>
                          </a:solidFill>
                          <a:effectLst/>
                          <a:latin typeface="Calibri" panose="020F0502020204030204" pitchFamily="34" charset="0"/>
                        </a:rPr>
                        <a:t>977.0726971</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D7DA"/>
                    </a:solidFill>
                  </a:tcPr>
                </a:tc>
                <a:tc>
                  <a:txBody>
                    <a:bodyPr/>
                    <a:lstStyle/>
                    <a:p>
                      <a:pPr algn="r" fontAlgn="b">
                        <a:buNone/>
                      </a:pPr>
                      <a:r>
                        <a:rPr lang="en-IN" sz="1100" b="0" i="0" u="none" strike="noStrike">
                          <a:solidFill>
                            <a:srgbClr val="006100"/>
                          </a:solidFill>
                          <a:effectLst/>
                          <a:latin typeface="Calibri" panose="020F0502020204030204" pitchFamily="34" charset="0"/>
                        </a:rPr>
                        <a:t>63.854</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1075305332"/>
                  </a:ext>
                </a:extLst>
              </a:tr>
              <a:tr h="284285">
                <a:tc>
                  <a:txBody>
                    <a:bodyPr/>
                    <a:lstStyle/>
                    <a:p>
                      <a:pPr algn="l" fontAlgn="b">
                        <a:buNone/>
                      </a:pPr>
                      <a:r>
                        <a:rPr lang="en-IN" sz="1100" b="0" i="0" u="none" strike="noStrike">
                          <a:solidFill>
                            <a:srgbClr val="000000"/>
                          </a:solidFill>
                          <a:effectLst/>
                          <a:latin typeface="Calibri" panose="020F0502020204030204" pitchFamily="34" charset="0"/>
                        </a:rPr>
                        <a:t>Ranchi</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dirty="0">
                          <a:solidFill>
                            <a:srgbClr val="000000"/>
                          </a:solidFill>
                          <a:effectLst/>
                          <a:latin typeface="Calibri" panose="020F0502020204030204" pitchFamily="34" charset="0"/>
                        </a:rPr>
                        <a:t>1647.33</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E1E4"/>
                    </a:solidFill>
                  </a:tcPr>
                </a:tc>
                <a:tc>
                  <a:txBody>
                    <a:bodyPr/>
                    <a:lstStyle/>
                    <a:p>
                      <a:pPr algn="r" fontAlgn="b">
                        <a:buNone/>
                      </a:pPr>
                      <a:r>
                        <a:rPr lang="en-IN" sz="1100" b="0" i="0" u="none" strike="noStrike" dirty="0">
                          <a:solidFill>
                            <a:srgbClr val="000000"/>
                          </a:solidFill>
                          <a:effectLst/>
                          <a:latin typeface="Calibri" panose="020F0502020204030204" pitchFamily="34" charset="0"/>
                        </a:rPr>
                        <a:t>570.0350691</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97B"/>
                    </a:solidFill>
                  </a:tcPr>
                </a:tc>
                <a:tc>
                  <a:txBody>
                    <a:bodyPr/>
                    <a:lstStyle/>
                    <a:p>
                      <a:pPr algn="r" fontAlgn="b">
                        <a:buNone/>
                      </a:pPr>
                      <a:r>
                        <a:rPr lang="en-IN" sz="1100" b="0" i="0" u="none" strike="noStrike">
                          <a:solidFill>
                            <a:srgbClr val="9C0006"/>
                          </a:solidFill>
                          <a:effectLst/>
                          <a:latin typeface="Calibri" panose="020F0502020204030204" pitchFamily="34" charset="0"/>
                        </a:rPr>
                        <a:t>67.866</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C7CE"/>
                    </a:solidFill>
                  </a:tcPr>
                </a:tc>
                <a:extLst>
                  <a:ext uri="{0D108BD9-81ED-4DB2-BD59-A6C34878D82A}">
                    <a16:rowId xmlns:a16="http://schemas.microsoft.com/office/drawing/2014/main" val="2624229068"/>
                  </a:ext>
                </a:extLst>
              </a:tr>
              <a:tr h="284285">
                <a:tc>
                  <a:txBody>
                    <a:bodyPr/>
                    <a:lstStyle/>
                    <a:p>
                      <a:pPr algn="l" fontAlgn="b">
                        <a:buNone/>
                      </a:pPr>
                      <a:r>
                        <a:rPr lang="en-IN" sz="1100" b="0" i="0" u="none" strike="noStrike">
                          <a:solidFill>
                            <a:srgbClr val="000000"/>
                          </a:solidFill>
                          <a:effectLst/>
                          <a:latin typeface="Calibri" panose="020F0502020204030204" pitchFamily="34" charset="0"/>
                        </a:rPr>
                        <a:t>Jaipur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dirty="0">
                          <a:solidFill>
                            <a:srgbClr val="000000"/>
                          </a:solidFill>
                          <a:effectLst/>
                          <a:latin typeface="Calibri" panose="020F0502020204030204" pitchFamily="34" charset="0"/>
                        </a:rPr>
                        <a:t>1320.396667</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buNone/>
                      </a:pPr>
                      <a:r>
                        <a:rPr lang="en-IN" sz="1100" b="0" i="0" u="none" strike="noStrike" dirty="0">
                          <a:solidFill>
                            <a:srgbClr val="000000"/>
                          </a:solidFill>
                          <a:effectLst/>
                          <a:latin typeface="Calibri" panose="020F0502020204030204" pitchFamily="34" charset="0"/>
                        </a:rPr>
                        <a:t>908.0660024</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C7CA"/>
                    </a:solidFill>
                  </a:tcPr>
                </a:tc>
                <a:tc>
                  <a:txBody>
                    <a:bodyPr/>
                    <a:lstStyle/>
                    <a:p>
                      <a:pPr algn="r" fontAlgn="b">
                        <a:buNone/>
                      </a:pPr>
                      <a:r>
                        <a:rPr lang="en-IN" sz="1100" b="0" i="0" u="none" strike="noStrike" dirty="0">
                          <a:solidFill>
                            <a:srgbClr val="9C0006"/>
                          </a:solidFill>
                          <a:effectLst/>
                          <a:latin typeface="Calibri" panose="020F0502020204030204" pitchFamily="34" charset="0"/>
                        </a:rPr>
                        <a:t>69.452</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9C0006"/>
                      </a:solidFill>
                      <a:prstDash val="solid"/>
                      <a:round/>
                      <a:headEnd type="none" w="med" len="med"/>
                      <a:tailEnd type="none" w="med" len="med"/>
                    </a:lnB>
                    <a:solidFill>
                      <a:srgbClr val="FFC7CE"/>
                    </a:solidFill>
                  </a:tcPr>
                </a:tc>
                <a:extLst>
                  <a:ext uri="{0D108BD9-81ED-4DB2-BD59-A6C34878D82A}">
                    <a16:rowId xmlns:a16="http://schemas.microsoft.com/office/drawing/2014/main" val="2699709856"/>
                  </a:ext>
                </a:extLst>
              </a:tr>
              <a:tr h="284285">
                <a:tc>
                  <a:txBody>
                    <a:bodyPr/>
                    <a:lstStyle/>
                    <a:p>
                      <a:pPr algn="l" fontAlgn="b">
                        <a:buNone/>
                      </a:pPr>
                      <a:r>
                        <a:rPr lang="en-IN" sz="1100" b="0" i="0" u="none" strike="noStrike">
                          <a:solidFill>
                            <a:srgbClr val="000000"/>
                          </a:solidFill>
                          <a:effectLst/>
                          <a:latin typeface="Calibri" panose="020F0502020204030204" pitchFamily="34" charset="0"/>
                        </a:rPr>
                        <a:t>Kanpur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a:solidFill>
                            <a:srgbClr val="000000"/>
                          </a:solidFill>
                          <a:effectLst/>
                          <a:latin typeface="Calibri" panose="020F0502020204030204" pitchFamily="34" charset="0"/>
                        </a:rPr>
                        <a:t>1802.37</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buNone/>
                      </a:pPr>
                      <a:r>
                        <a:rPr lang="en-IN" sz="1100" b="0" i="0" u="none" strike="noStrike" dirty="0">
                          <a:solidFill>
                            <a:srgbClr val="000000"/>
                          </a:solidFill>
                          <a:effectLst/>
                          <a:latin typeface="Calibri" panose="020F0502020204030204" pitchFamily="34" charset="0"/>
                        </a:rPr>
                        <a:t>498.4889695</a:t>
                      </a:r>
                    </a:p>
                  </a:txBody>
                  <a:tcPr marL="7620" marR="7620" marT="7620" marB="0" anchor="b">
                    <a:lnL>
                      <a:noFill/>
                    </a:lnL>
                    <a:lnR w="6350" cap="flat" cmpd="sng" algn="ctr">
                      <a:solidFill>
                        <a:srgbClr val="9C0006"/>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buNone/>
                      </a:pPr>
                      <a:r>
                        <a:rPr lang="en-IN" sz="1100" b="0" i="0" u="none" strike="noStrike" dirty="0">
                          <a:solidFill>
                            <a:srgbClr val="9C0006"/>
                          </a:solidFill>
                          <a:effectLst/>
                          <a:latin typeface="Calibri" panose="020F0502020204030204" pitchFamily="34" charset="0"/>
                        </a:rPr>
                        <a:t>72.798</a:t>
                      </a:r>
                    </a:p>
                  </a:txBody>
                  <a:tcPr marL="7620" marR="7620" marT="7620" marB="0" anchor="b">
                    <a:lnL w="6350" cap="flat" cmpd="sng" algn="ctr">
                      <a:solidFill>
                        <a:srgbClr val="9C0006"/>
                      </a:solidFill>
                      <a:prstDash val="solid"/>
                      <a:round/>
                      <a:headEnd type="none" w="med" len="med"/>
                      <a:tailEnd type="none" w="med" len="med"/>
                    </a:lnL>
                    <a:lnR w="6350" cap="flat" cmpd="sng" algn="ctr">
                      <a:solidFill>
                        <a:srgbClr val="9C0006"/>
                      </a:solidFill>
                      <a:prstDash val="solid"/>
                      <a:round/>
                      <a:headEnd type="none" w="med" len="med"/>
                      <a:tailEnd type="none" w="med" len="med"/>
                    </a:lnR>
                    <a:lnT w="6350" cap="flat" cmpd="sng" algn="ctr">
                      <a:solidFill>
                        <a:srgbClr val="9C0006"/>
                      </a:solidFill>
                      <a:prstDash val="solid"/>
                      <a:round/>
                      <a:headEnd type="none" w="med" len="med"/>
                      <a:tailEnd type="none" w="med" len="med"/>
                    </a:lnT>
                    <a:lnB w="6350" cap="flat" cmpd="sng" algn="ctr">
                      <a:solidFill>
                        <a:srgbClr val="9C0006"/>
                      </a:solidFill>
                      <a:prstDash val="solid"/>
                      <a:round/>
                      <a:headEnd type="none" w="med" len="med"/>
                      <a:tailEnd type="none" w="med" len="med"/>
                    </a:lnB>
                    <a:solidFill>
                      <a:srgbClr val="FFC7CE"/>
                    </a:solidFill>
                  </a:tcPr>
                </a:tc>
                <a:extLst>
                  <a:ext uri="{0D108BD9-81ED-4DB2-BD59-A6C34878D82A}">
                    <a16:rowId xmlns:a16="http://schemas.microsoft.com/office/drawing/2014/main" val="3242898721"/>
                  </a:ext>
                </a:extLst>
              </a:tr>
              <a:tr h="284285">
                <a:tc>
                  <a:txBody>
                    <a:bodyPr/>
                    <a:lstStyle/>
                    <a:p>
                      <a:pPr algn="l" fontAlgn="b">
                        <a:buNone/>
                      </a:pPr>
                      <a:r>
                        <a:rPr lang="en-IN" sz="1100" b="0" i="0" u="none" strike="noStrike" dirty="0">
                          <a:solidFill>
                            <a:srgbClr val="000000"/>
                          </a:solidFill>
                          <a:effectLst/>
                          <a:latin typeface="Calibri" panose="020F0502020204030204" pitchFamily="34" charset="0"/>
                        </a:rPr>
                        <a:t>Varanasi</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a:solidFill>
                            <a:srgbClr val="000000"/>
                          </a:solidFill>
                          <a:effectLst/>
                          <a:latin typeface="Calibri" panose="020F0502020204030204" pitchFamily="34" charset="0"/>
                        </a:rPr>
                        <a:t>1780.29</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8CCF9F"/>
                    </a:solidFill>
                  </a:tcPr>
                </a:tc>
                <a:tc>
                  <a:txBody>
                    <a:bodyPr/>
                    <a:lstStyle/>
                    <a:p>
                      <a:pPr algn="r" fontAlgn="b">
                        <a:buNone/>
                      </a:pPr>
                      <a:r>
                        <a:rPr lang="en-IN" sz="1100" b="0" i="0" u="none" strike="noStrike">
                          <a:solidFill>
                            <a:srgbClr val="000000"/>
                          </a:solidFill>
                          <a:effectLst/>
                          <a:latin typeface="Calibri" panose="020F0502020204030204" pitchFamily="34" charset="0"/>
                        </a:rPr>
                        <a:t>1106.790144</a:t>
                      </a:r>
                    </a:p>
                  </a:txBody>
                  <a:tcPr marL="7620" marR="7620" marT="7620" marB="0" anchor="b">
                    <a:lnL>
                      <a:noFill/>
                    </a:lnL>
                    <a:lnR w="6350" cap="flat" cmpd="sng" algn="ctr">
                      <a:solidFill>
                        <a:srgbClr val="9C0006"/>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F6F9"/>
                    </a:solidFill>
                  </a:tcPr>
                </a:tc>
                <a:tc>
                  <a:txBody>
                    <a:bodyPr/>
                    <a:lstStyle/>
                    <a:p>
                      <a:pPr algn="r" fontAlgn="b">
                        <a:buNone/>
                      </a:pPr>
                      <a:r>
                        <a:rPr lang="en-IN" sz="1100" b="0" i="0" u="none" strike="noStrike" dirty="0">
                          <a:solidFill>
                            <a:srgbClr val="9C0006"/>
                          </a:solidFill>
                          <a:effectLst/>
                          <a:latin typeface="Calibri" panose="020F0502020204030204" pitchFamily="34" charset="0"/>
                        </a:rPr>
                        <a:t>74.7775</a:t>
                      </a:r>
                    </a:p>
                  </a:txBody>
                  <a:tcPr marL="7620" marR="7620" marT="7620" marB="0" anchor="b">
                    <a:lnL w="6350" cap="flat" cmpd="sng" algn="ctr">
                      <a:solidFill>
                        <a:srgbClr val="9C0006"/>
                      </a:solidFill>
                      <a:prstDash val="solid"/>
                      <a:round/>
                      <a:headEnd type="none" w="med" len="med"/>
                      <a:tailEnd type="none" w="med" len="med"/>
                    </a:lnL>
                    <a:lnR w="6350" cap="flat" cmpd="sng" algn="ctr">
                      <a:solidFill>
                        <a:srgbClr val="9C0006"/>
                      </a:solidFill>
                      <a:prstDash val="solid"/>
                      <a:round/>
                      <a:headEnd type="none" w="med" len="med"/>
                      <a:tailEnd type="none" w="med" len="med"/>
                    </a:lnR>
                    <a:lnT w="6350" cap="flat" cmpd="sng" algn="ctr">
                      <a:solidFill>
                        <a:srgbClr val="9C0006"/>
                      </a:solidFill>
                      <a:prstDash val="solid"/>
                      <a:round/>
                      <a:headEnd type="none" w="med" len="med"/>
                      <a:tailEnd type="none" w="med" len="med"/>
                    </a:lnT>
                    <a:lnB w="6350" cap="flat" cmpd="sng" algn="ctr">
                      <a:solidFill>
                        <a:srgbClr val="9C0006"/>
                      </a:solidFill>
                      <a:prstDash val="solid"/>
                      <a:round/>
                      <a:headEnd type="none" w="med" len="med"/>
                      <a:tailEnd type="none" w="med" len="med"/>
                    </a:lnB>
                    <a:solidFill>
                      <a:srgbClr val="FFC7CE"/>
                    </a:solidFill>
                  </a:tcPr>
                </a:tc>
                <a:extLst>
                  <a:ext uri="{0D108BD9-81ED-4DB2-BD59-A6C34878D82A}">
                    <a16:rowId xmlns:a16="http://schemas.microsoft.com/office/drawing/2014/main" val="3877787781"/>
                  </a:ext>
                </a:extLst>
              </a:tr>
            </a:tbl>
          </a:graphicData>
        </a:graphic>
      </p:graphicFrame>
      <p:sp>
        <p:nvSpPr>
          <p:cNvPr id="5" name="TextBox 4">
            <a:extLst>
              <a:ext uri="{FF2B5EF4-FFF2-40B4-BE49-F238E27FC236}">
                <a16:creationId xmlns:a16="http://schemas.microsoft.com/office/drawing/2014/main" id="{62B44179-483B-14C6-7132-D35FD4C07439}"/>
              </a:ext>
            </a:extLst>
          </p:cNvPr>
          <p:cNvSpPr txBox="1"/>
          <p:nvPr/>
        </p:nvSpPr>
        <p:spPr>
          <a:xfrm>
            <a:off x="1407246" y="5715000"/>
            <a:ext cx="10781290" cy="369332"/>
          </a:xfrm>
          <a:prstGeom prst="rect">
            <a:avLst/>
          </a:prstGeom>
          <a:noFill/>
        </p:spPr>
        <p:txBody>
          <a:bodyPr wrap="square" rtlCol="0">
            <a:spAutoFit/>
          </a:bodyPr>
          <a:lstStyle/>
          <a:p>
            <a:r>
              <a:rPr lang="en-IN" dirty="0"/>
              <a:t>Target Cities: Bhopal, Ahmedabad, Lucknow.</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16</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Phased Digital Strategy</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685800" y="758952"/>
            <a:ext cx="13267944" cy="585216"/>
          </a:xfrm>
          <a:prstGeom prst="rect">
            <a:avLst/>
          </a:prstGeom>
          <a:noFill/>
          <a:ln/>
        </p:spPr>
        <p:txBody>
          <a:bodyPr wrap="none" lIns="0" tIns="0" rIns="0" bIns="0" rtlCol="0" anchor="ctr"/>
          <a:lstStyle/>
          <a:p>
            <a:pPr marL="0" indent="0" algn="l">
              <a:lnSpc>
                <a:spcPts val="4550"/>
              </a:lnSpc>
              <a:buNone/>
            </a:pPr>
            <a:r>
              <a:rPr lang="en-US" sz="3640" dirty="0">
                <a:solidFill>
                  <a:srgbClr val="000000"/>
                </a:solidFill>
                <a:latin typeface="思源黑体-Regular" pitchFamily="34" charset="0"/>
                <a:ea typeface="思源黑体-Regular" pitchFamily="34" charset="-122"/>
                <a:cs typeface="思源黑体-Regular" pitchFamily="34" charset="-120"/>
              </a:rPr>
              <a:t>Phase 1: Targeted Relaunch and Optimization</a:t>
            </a:r>
            <a:endParaRPr lang="en-US" sz="3640" dirty="0"/>
          </a:p>
        </p:txBody>
      </p:sp>
      <p:sp>
        <p:nvSpPr>
          <p:cNvPr id="5" name="Text 1"/>
          <p:cNvSpPr/>
          <p:nvPr/>
        </p:nvSpPr>
        <p:spPr>
          <a:xfrm>
            <a:off x="685800" y="1545336"/>
            <a:ext cx="13267944" cy="237744"/>
          </a:xfrm>
          <a:prstGeom prst="rect">
            <a:avLst/>
          </a:prstGeom>
          <a:noFill/>
          <a:ln/>
        </p:spPr>
        <p:txBody>
          <a:bodyPr wrap="none" lIns="0" tIns="0" rIns="0" bIns="0" rtlCol="0" anchor="ctr"/>
          <a:lstStyle/>
          <a:p>
            <a:pPr marL="0" indent="0" algn="l">
              <a:lnSpc>
                <a:spcPts val="1820"/>
              </a:lnSpc>
              <a:buNone/>
            </a:pPr>
            <a:r>
              <a:rPr lang="en-US" sz="2400" dirty="0">
                <a:solidFill>
                  <a:srgbClr val="464646"/>
                </a:solidFill>
                <a:latin typeface="思源黑体-Regular" pitchFamily="34" charset="0"/>
                <a:ea typeface="思源黑体-Regular" pitchFamily="34" charset="-122"/>
                <a:cs typeface="思源黑体-Regular" pitchFamily="34" charset="-120"/>
              </a:rPr>
              <a:t>Target cities for digital relaunch</a:t>
            </a:r>
            <a:r>
              <a:rPr lang="en-US" sz="1450" dirty="0">
                <a:solidFill>
                  <a:srgbClr val="464646"/>
                </a:solidFill>
                <a:latin typeface="思源黑体-Regular" pitchFamily="34" charset="0"/>
                <a:ea typeface="思源黑体-Regular" pitchFamily="34" charset="-122"/>
                <a:cs typeface="思源黑体-Regular" pitchFamily="34" charset="-120"/>
              </a:rPr>
              <a:t>:</a:t>
            </a:r>
            <a:endParaRPr lang="en-US" sz="1450" dirty="0"/>
          </a:p>
        </p:txBody>
      </p:sp>
      <p:graphicFrame>
        <p:nvGraphicFramePr>
          <p:cNvPr id="3" name="Table 2">
            <a:extLst>
              <a:ext uri="{FF2B5EF4-FFF2-40B4-BE49-F238E27FC236}">
                <a16:creationId xmlns:a16="http://schemas.microsoft.com/office/drawing/2014/main" id="{376CE232-BEFB-608A-163C-5E6BE88FD652}"/>
              </a:ext>
            </a:extLst>
          </p:cNvPr>
          <p:cNvGraphicFramePr>
            <a:graphicFrameLocks noGrp="1"/>
          </p:cNvGraphicFramePr>
          <p:nvPr>
            <p:extLst>
              <p:ext uri="{D42A27DB-BD31-4B8C-83A1-F6EECF244321}">
                <p14:modId xmlns:p14="http://schemas.microsoft.com/office/powerpoint/2010/main" val="4178775558"/>
              </p:ext>
            </p:extLst>
          </p:nvPr>
        </p:nvGraphicFramePr>
        <p:xfrm>
          <a:off x="1006474" y="2190750"/>
          <a:ext cx="12823825" cy="2703369"/>
        </p:xfrm>
        <a:graphic>
          <a:graphicData uri="http://schemas.openxmlformats.org/drawingml/2006/table">
            <a:tbl>
              <a:tblPr/>
              <a:tblGrid>
                <a:gridCol w="2248954">
                  <a:extLst>
                    <a:ext uri="{9D8B030D-6E8A-4147-A177-3AD203B41FA5}">
                      <a16:colId xmlns:a16="http://schemas.microsoft.com/office/drawing/2014/main" val="1104478730"/>
                    </a:ext>
                  </a:extLst>
                </a:gridCol>
                <a:gridCol w="3397357">
                  <a:extLst>
                    <a:ext uri="{9D8B030D-6E8A-4147-A177-3AD203B41FA5}">
                      <a16:colId xmlns:a16="http://schemas.microsoft.com/office/drawing/2014/main" val="1703368529"/>
                    </a:ext>
                  </a:extLst>
                </a:gridCol>
                <a:gridCol w="3612682">
                  <a:extLst>
                    <a:ext uri="{9D8B030D-6E8A-4147-A177-3AD203B41FA5}">
                      <a16:colId xmlns:a16="http://schemas.microsoft.com/office/drawing/2014/main" val="4027301835"/>
                    </a:ext>
                  </a:extLst>
                </a:gridCol>
                <a:gridCol w="3564832">
                  <a:extLst>
                    <a:ext uri="{9D8B030D-6E8A-4147-A177-3AD203B41FA5}">
                      <a16:colId xmlns:a16="http://schemas.microsoft.com/office/drawing/2014/main" val="3753800441"/>
                    </a:ext>
                  </a:extLst>
                </a:gridCol>
              </a:tblGrid>
              <a:tr h="247539">
                <a:tc>
                  <a:txBody>
                    <a:bodyPr/>
                    <a:lstStyle/>
                    <a:p>
                      <a:pPr algn="l" fontAlgn="b">
                        <a:buNone/>
                      </a:pPr>
                      <a:r>
                        <a:rPr lang="en-IN" sz="1100" b="1" i="0" u="none" strike="noStrike" dirty="0">
                          <a:solidFill>
                            <a:srgbClr val="FFFFFF"/>
                          </a:solidFill>
                          <a:effectLst/>
                          <a:latin typeface="Calibri" panose="020F0502020204030204" pitchFamily="34" charset="0"/>
                        </a:rPr>
                        <a:t>City</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IN" sz="1100" b="1" i="0" u="none" strike="noStrike" dirty="0" err="1">
                          <a:solidFill>
                            <a:srgbClr val="FFFFFF"/>
                          </a:solidFill>
                          <a:effectLst/>
                          <a:latin typeface="Calibri" panose="020F0502020204030204" pitchFamily="34" charset="0"/>
                        </a:rPr>
                        <a:t>Rediness</a:t>
                      </a:r>
                      <a:r>
                        <a:rPr lang="en-IN" sz="1100" b="1" i="0" u="none" strike="noStrike" dirty="0">
                          <a:solidFill>
                            <a:srgbClr val="FFFFFF"/>
                          </a:solidFill>
                          <a:effectLst/>
                          <a:latin typeface="Calibri" panose="020F0502020204030204" pitchFamily="34" charset="0"/>
                        </a:rPr>
                        <a:t> score</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IN" sz="1100" b="1" i="0" u="none" strike="noStrike" dirty="0" err="1">
                          <a:solidFill>
                            <a:srgbClr val="FFFFFF"/>
                          </a:solidFill>
                          <a:effectLst/>
                          <a:latin typeface="Calibri" panose="020F0502020204030204" pitchFamily="34" charset="0"/>
                        </a:rPr>
                        <a:t>EngagementEfficiency</a:t>
                      </a:r>
                      <a:endParaRPr lang="en-IN" sz="1100" b="1" i="0" u="none" strike="noStrike" dirty="0">
                        <a:solidFill>
                          <a:srgbClr val="FFFFFF"/>
                        </a:solidFill>
                        <a:effectLst/>
                        <a:latin typeface="Calibri" panose="020F0502020204030204" pitchFamily="34" charset="0"/>
                      </a:endParaRP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US" sz="1100" b="1" i="0" u="none" strike="noStrike" dirty="0" err="1">
                          <a:solidFill>
                            <a:srgbClr val="FFFFFF"/>
                          </a:solidFill>
                          <a:effectLst/>
                          <a:latin typeface="Calibri" panose="020F0502020204030204" pitchFamily="34" charset="0"/>
                        </a:rPr>
                        <a:t>avg_bounce_rate</a:t>
                      </a:r>
                      <a:r>
                        <a:rPr lang="en-US" sz="1100" b="1" i="0" u="none" strike="noStrike" dirty="0">
                          <a:solidFill>
                            <a:srgbClr val="FFFFFF"/>
                          </a:solidFill>
                          <a:effectLst/>
                          <a:latin typeface="Calibri" panose="020F0502020204030204" pitchFamily="34" charset="0"/>
                        </a:rPr>
                        <a:t>,</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878359964"/>
                  </a:ext>
                </a:extLst>
              </a:tr>
              <a:tr h="245583">
                <a:tc>
                  <a:txBody>
                    <a:bodyPr/>
                    <a:lstStyle/>
                    <a:p>
                      <a:pPr algn="l" fontAlgn="b">
                        <a:buNone/>
                      </a:pPr>
                      <a:r>
                        <a:rPr lang="en-IN" sz="1100" b="0" i="0" u="none" strike="noStrike" dirty="0">
                          <a:solidFill>
                            <a:srgbClr val="000000"/>
                          </a:solidFill>
                          <a:effectLst/>
                          <a:latin typeface="Calibri" panose="020F0502020204030204" pitchFamily="34" charset="0"/>
                        </a:rPr>
                        <a:t>Delhi</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a:solidFill>
                            <a:srgbClr val="000000"/>
                          </a:solidFill>
                          <a:effectLst/>
                          <a:latin typeface="Calibri" panose="020F0502020204030204" pitchFamily="34" charset="0"/>
                        </a:rPr>
                        <a:t>1345.13</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274"/>
                    </a:solidFill>
                  </a:tcPr>
                </a:tc>
                <a:tc>
                  <a:txBody>
                    <a:bodyPr/>
                    <a:lstStyle/>
                    <a:p>
                      <a:pPr algn="r" fontAlgn="b">
                        <a:buNone/>
                      </a:pPr>
                      <a:r>
                        <a:rPr lang="en-IN" sz="1100" b="0" i="0" u="none" strike="noStrike" dirty="0">
                          <a:solidFill>
                            <a:srgbClr val="000000"/>
                          </a:solidFill>
                          <a:effectLst/>
                          <a:latin typeface="Calibri" panose="020F0502020204030204" pitchFamily="34" charset="0"/>
                        </a:rPr>
                        <a:t>1272.49704</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9ED6AE"/>
                    </a:solidFill>
                  </a:tcPr>
                </a:tc>
                <a:tc>
                  <a:txBody>
                    <a:bodyPr/>
                    <a:lstStyle/>
                    <a:p>
                      <a:pPr algn="r" fontAlgn="b">
                        <a:buNone/>
                      </a:pPr>
                      <a:r>
                        <a:rPr lang="en-IN" sz="1100" b="0" i="0" u="none" strike="noStrike">
                          <a:solidFill>
                            <a:srgbClr val="006100"/>
                          </a:solidFill>
                          <a:effectLst/>
                          <a:latin typeface="Calibri" panose="020F0502020204030204" pitchFamily="34" charset="0"/>
                        </a:rPr>
                        <a:t>60.808</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3077825445"/>
                  </a:ext>
                </a:extLst>
              </a:tr>
              <a:tr h="245583">
                <a:tc>
                  <a:txBody>
                    <a:bodyPr/>
                    <a:lstStyle/>
                    <a:p>
                      <a:pPr algn="l" fontAlgn="b">
                        <a:buNone/>
                      </a:pPr>
                      <a:r>
                        <a:rPr lang="en-IN" sz="1100" b="0" i="0" u="none" strike="noStrike" dirty="0">
                          <a:solidFill>
                            <a:srgbClr val="000000"/>
                          </a:solidFill>
                          <a:effectLst/>
                          <a:latin typeface="Calibri" panose="020F0502020204030204" pitchFamily="34" charset="0"/>
                        </a:rPr>
                        <a:t>Ahmedabad</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dirty="0">
                          <a:solidFill>
                            <a:srgbClr val="000000"/>
                          </a:solidFill>
                          <a:effectLst/>
                          <a:latin typeface="Calibri" panose="020F0502020204030204" pitchFamily="34" charset="0"/>
                        </a:rPr>
                        <a:t>1745.64</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CE9D5"/>
                    </a:solidFill>
                  </a:tcPr>
                </a:tc>
                <a:tc>
                  <a:txBody>
                    <a:bodyPr/>
                    <a:lstStyle/>
                    <a:p>
                      <a:pPr algn="r" fontAlgn="b">
                        <a:buNone/>
                      </a:pPr>
                      <a:r>
                        <a:rPr lang="en-IN" sz="1100" b="0" i="0" u="none" strike="noStrike">
                          <a:solidFill>
                            <a:srgbClr val="000000"/>
                          </a:solidFill>
                          <a:effectLst/>
                          <a:latin typeface="Calibri" panose="020F0502020204030204" pitchFamily="34" charset="0"/>
                        </a:rPr>
                        <a:t>1359.533298</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buNone/>
                      </a:pPr>
                      <a:r>
                        <a:rPr lang="en-IN" sz="1100" b="0" i="0" u="none" strike="noStrike" dirty="0">
                          <a:solidFill>
                            <a:srgbClr val="006100"/>
                          </a:solidFill>
                          <a:effectLst/>
                          <a:latin typeface="Calibri" panose="020F0502020204030204" pitchFamily="34" charset="0"/>
                        </a:rPr>
                        <a:t>60.8525</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785024345"/>
                  </a:ext>
                </a:extLst>
              </a:tr>
              <a:tr h="245583">
                <a:tc>
                  <a:txBody>
                    <a:bodyPr/>
                    <a:lstStyle/>
                    <a:p>
                      <a:pPr algn="l" fontAlgn="b">
                        <a:buNone/>
                      </a:pPr>
                      <a:r>
                        <a:rPr lang="en-IN" sz="1100" b="0" i="0" u="none" strike="noStrike">
                          <a:solidFill>
                            <a:srgbClr val="000000"/>
                          </a:solidFill>
                          <a:effectLst/>
                          <a:latin typeface="Calibri" panose="020F0502020204030204" pitchFamily="34" charset="0"/>
                        </a:rPr>
                        <a:t>Bhopal</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dirty="0">
                          <a:solidFill>
                            <a:srgbClr val="000000"/>
                          </a:solidFill>
                          <a:effectLst/>
                          <a:latin typeface="Calibri" panose="020F0502020204030204" pitchFamily="34" charset="0"/>
                        </a:rPr>
                        <a:t>1758.906667</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B3DFC0"/>
                    </a:solidFill>
                  </a:tcPr>
                </a:tc>
                <a:tc>
                  <a:txBody>
                    <a:bodyPr/>
                    <a:lstStyle/>
                    <a:p>
                      <a:pPr algn="r" fontAlgn="b">
                        <a:buNone/>
                      </a:pPr>
                      <a:r>
                        <a:rPr lang="en-IN" sz="1100" b="0" i="0" u="none" strike="noStrike">
                          <a:solidFill>
                            <a:srgbClr val="000000"/>
                          </a:solidFill>
                          <a:effectLst/>
                          <a:latin typeface="Calibri" panose="020F0502020204030204" pitchFamily="34" charset="0"/>
                        </a:rPr>
                        <a:t>1344.620612</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EC384"/>
                    </a:solidFill>
                  </a:tcPr>
                </a:tc>
                <a:tc>
                  <a:txBody>
                    <a:bodyPr/>
                    <a:lstStyle/>
                    <a:p>
                      <a:pPr algn="r" fontAlgn="b">
                        <a:buNone/>
                      </a:pPr>
                      <a:r>
                        <a:rPr lang="en-IN" sz="1100" b="0" i="0" u="none" strike="noStrike">
                          <a:solidFill>
                            <a:srgbClr val="006100"/>
                          </a:solidFill>
                          <a:effectLst/>
                          <a:latin typeface="Calibri" panose="020F0502020204030204" pitchFamily="34" charset="0"/>
                        </a:rPr>
                        <a:t>61.81</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779557943"/>
                  </a:ext>
                </a:extLst>
              </a:tr>
              <a:tr h="245583">
                <a:tc>
                  <a:txBody>
                    <a:bodyPr/>
                    <a:lstStyle/>
                    <a:p>
                      <a:pPr algn="l" fontAlgn="b">
                        <a:buNone/>
                      </a:pPr>
                      <a:r>
                        <a:rPr lang="en-IN" sz="1100" b="0" i="0" u="none" strike="noStrike">
                          <a:solidFill>
                            <a:srgbClr val="000000"/>
                          </a:solidFill>
                          <a:effectLst/>
                          <a:latin typeface="Calibri" panose="020F0502020204030204" pitchFamily="34" charset="0"/>
                        </a:rPr>
                        <a:t>Lucknow</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dirty="0">
                          <a:solidFill>
                            <a:srgbClr val="000000"/>
                          </a:solidFill>
                          <a:effectLst/>
                          <a:latin typeface="Calibri" panose="020F0502020204030204" pitchFamily="34" charset="0"/>
                        </a:rPr>
                        <a:t>1763.866667</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AADBB9"/>
                    </a:solidFill>
                  </a:tcPr>
                </a:tc>
                <a:tc>
                  <a:txBody>
                    <a:bodyPr/>
                    <a:lstStyle/>
                    <a:p>
                      <a:pPr algn="r" fontAlgn="b">
                        <a:buNone/>
                      </a:pPr>
                      <a:r>
                        <a:rPr lang="en-IN" sz="1100" b="0" i="0" u="none" strike="noStrike">
                          <a:solidFill>
                            <a:srgbClr val="000000"/>
                          </a:solidFill>
                          <a:effectLst/>
                          <a:latin typeface="Calibri" panose="020F0502020204030204" pitchFamily="34" charset="0"/>
                        </a:rPr>
                        <a:t>1320.447885</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7EC992"/>
                    </a:solidFill>
                  </a:tcPr>
                </a:tc>
                <a:tc>
                  <a:txBody>
                    <a:bodyPr/>
                    <a:lstStyle/>
                    <a:p>
                      <a:pPr algn="r" fontAlgn="b">
                        <a:buNone/>
                      </a:pPr>
                      <a:r>
                        <a:rPr lang="en-IN" sz="1100" b="0" i="0" u="none" strike="noStrike">
                          <a:solidFill>
                            <a:srgbClr val="006100"/>
                          </a:solidFill>
                          <a:effectLst/>
                          <a:latin typeface="Calibri" panose="020F0502020204030204" pitchFamily="34" charset="0"/>
                        </a:rPr>
                        <a:t>62.784</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1450453064"/>
                  </a:ext>
                </a:extLst>
              </a:tr>
              <a:tr h="245583">
                <a:tc>
                  <a:txBody>
                    <a:bodyPr/>
                    <a:lstStyle/>
                    <a:p>
                      <a:pPr algn="l" fontAlgn="b">
                        <a:buNone/>
                      </a:pPr>
                      <a:r>
                        <a:rPr lang="en-IN" sz="1100" b="0" i="0" u="none" strike="noStrike">
                          <a:solidFill>
                            <a:srgbClr val="000000"/>
                          </a:solidFill>
                          <a:effectLst/>
                          <a:latin typeface="Calibri" panose="020F0502020204030204" pitchFamily="34" charset="0"/>
                        </a:rPr>
                        <a:t>Mumbai</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dirty="0">
                          <a:solidFill>
                            <a:srgbClr val="000000"/>
                          </a:solidFill>
                          <a:effectLst/>
                          <a:latin typeface="Calibri" panose="020F0502020204030204" pitchFamily="34" charset="0"/>
                        </a:rPr>
                        <a:t>1639.8</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DEE1"/>
                    </a:solidFill>
                  </a:tcPr>
                </a:tc>
                <a:tc>
                  <a:txBody>
                    <a:bodyPr/>
                    <a:lstStyle/>
                    <a:p>
                      <a:pPr algn="r" fontAlgn="b">
                        <a:buNone/>
                      </a:pPr>
                      <a:r>
                        <a:rPr lang="en-IN" sz="1100" b="0" i="0" u="none" strike="noStrike">
                          <a:solidFill>
                            <a:srgbClr val="000000"/>
                          </a:solidFill>
                          <a:effectLst/>
                          <a:latin typeface="Calibri" panose="020F0502020204030204" pitchFamily="34" charset="0"/>
                        </a:rPr>
                        <a:t>1157.961884</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EBF6F1"/>
                    </a:solidFill>
                  </a:tcPr>
                </a:tc>
                <a:tc>
                  <a:txBody>
                    <a:bodyPr/>
                    <a:lstStyle/>
                    <a:p>
                      <a:pPr algn="r" fontAlgn="b">
                        <a:buNone/>
                      </a:pPr>
                      <a:r>
                        <a:rPr lang="en-IN" sz="1100" b="0" i="0" u="none" strike="noStrike" dirty="0">
                          <a:solidFill>
                            <a:srgbClr val="006100"/>
                          </a:solidFill>
                          <a:effectLst/>
                          <a:latin typeface="Calibri" panose="020F0502020204030204" pitchFamily="34" charset="0"/>
                        </a:rPr>
                        <a:t>63.49</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3838188185"/>
                  </a:ext>
                </a:extLst>
              </a:tr>
              <a:tr h="245583">
                <a:tc>
                  <a:txBody>
                    <a:bodyPr/>
                    <a:lstStyle/>
                    <a:p>
                      <a:pPr algn="l" fontAlgn="b">
                        <a:buNone/>
                      </a:pPr>
                      <a:r>
                        <a:rPr lang="en-IN" sz="1100" b="0" i="0" u="none" strike="noStrike">
                          <a:solidFill>
                            <a:srgbClr val="000000"/>
                          </a:solidFill>
                          <a:effectLst/>
                          <a:latin typeface="Calibri" panose="020F0502020204030204" pitchFamily="34" charset="0"/>
                        </a:rPr>
                        <a:t>Patna</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a:solidFill>
                            <a:srgbClr val="000000"/>
                          </a:solidFill>
                          <a:effectLst/>
                          <a:latin typeface="Calibri" panose="020F0502020204030204" pitchFamily="34" charset="0"/>
                        </a:rPr>
                        <a:t>1692.643333</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F2F5"/>
                    </a:solidFill>
                  </a:tcPr>
                </a:tc>
                <a:tc>
                  <a:txBody>
                    <a:bodyPr/>
                    <a:lstStyle/>
                    <a:p>
                      <a:pPr algn="r" fontAlgn="b">
                        <a:buNone/>
                      </a:pPr>
                      <a:r>
                        <a:rPr lang="en-IN" sz="1100" b="0" i="0" u="none" strike="noStrike" dirty="0">
                          <a:solidFill>
                            <a:srgbClr val="000000"/>
                          </a:solidFill>
                          <a:effectLst/>
                          <a:latin typeface="Calibri" panose="020F0502020204030204" pitchFamily="34" charset="0"/>
                        </a:rPr>
                        <a:t>977.0726971</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D7DA"/>
                    </a:solidFill>
                  </a:tcPr>
                </a:tc>
                <a:tc>
                  <a:txBody>
                    <a:bodyPr/>
                    <a:lstStyle/>
                    <a:p>
                      <a:pPr algn="r" fontAlgn="b">
                        <a:buNone/>
                      </a:pPr>
                      <a:r>
                        <a:rPr lang="en-IN" sz="1100" b="0" i="0" u="none" strike="noStrike">
                          <a:solidFill>
                            <a:srgbClr val="006100"/>
                          </a:solidFill>
                          <a:effectLst/>
                          <a:latin typeface="Calibri" panose="020F0502020204030204" pitchFamily="34" charset="0"/>
                        </a:rPr>
                        <a:t>63.854</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1075305332"/>
                  </a:ext>
                </a:extLst>
              </a:tr>
              <a:tr h="245583">
                <a:tc>
                  <a:txBody>
                    <a:bodyPr/>
                    <a:lstStyle/>
                    <a:p>
                      <a:pPr algn="l" fontAlgn="b">
                        <a:buNone/>
                      </a:pPr>
                      <a:r>
                        <a:rPr lang="en-IN" sz="1100" b="0" i="0" u="none" strike="noStrike">
                          <a:solidFill>
                            <a:srgbClr val="000000"/>
                          </a:solidFill>
                          <a:effectLst/>
                          <a:latin typeface="Calibri" panose="020F0502020204030204" pitchFamily="34" charset="0"/>
                        </a:rPr>
                        <a:t>Ranchi</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dirty="0">
                          <a:solidFill>
                            <a:srgbClr val="000000"/>
                          </a:solidFill>
                          <a:effectLst/>
                          <a:latin typeface="Calibri" panose="020F0502020204030204" pitchFamily="34" charset="0"/>
                        </a:rPr>
                        <a:t>1647.33</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E1E4"/>
                    </a:solidFill>
                  </a:tcPr>
                </a:tc>
                <a:tc>
                  <a:txBody>
                    <a:bodyPr/>
                    <a:lstStyle/>
                    <a:p>
                      <a:pPr algn="r" fontAlgn="b">
                        <a:buNone/>
                      </a:pPr>
                      <a:r>
                        <a:rPr lang="en-IN" sz="1100" b="0" i="0" u="none" strike="noStrike" dirty="0">
                          <a:solidFill>
                            <a:srgbClr val="000000"/>
                          </a:solidFill>
                          <a:effectLst/>
                          <a:latin typeface="Calibri" panose="020F0502020204030204" pitchFamily="34" charset="0"/>
                        </a:rPr>
                        <a:t>570.0350691</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97B"/>
                    </a:solidFill>
                  </a:tcPr>
                </a:tc>
                <a:tc>
                  <a:txBody>
                    <a:bodyPr/>
                    <a:lstStyle/>
                    <a:p>
                      <a:pPr algn="r" fontAlgn="b">
                        <a:buNone/>
                      </a:pPr>
                      <a:r>
                        <a:rPr lang="en-IN" sz="1100" b="0" i="0" u="none" strike="noStrike">
                          <a:solidFill>
                            <a:srgbClr val="9C0006"/>
                          </a:solidFill>
                          <a:effectLst/>
                          <a:latin typeface="Calibri" panose="020F0502020204030204" pitchFamily="34" charset="0"/>
                        </a:rPr>
                        <a:t>67.866</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C7CE"/>
                    </a:solidFill>
                  </a:tcPr>
                </a:tc>
                <a:extLst>
                  <a:ext uri="{0D108BD9-81ED-4DB2-BD59-A6C34878D82A}">
                    <a16:rowId xmlns:a16="http://schemas.microsoft.com/office/drawing/2014/main" val="2624229068"/>
                  </a:ext>
                </a:extLst>
              </a:tr>
              <a:tr h="245583">
                <a:tc>
                  <a:txBody>
                    <a:bodyPr/>
                    <a:lstStyle/>
                    <a:p>
                      <a:pPr algn="l" fontAlgn="b">
                        <a:buNone/>
                      </a:pPr>
                      <a:r>
                        <a:rPr lang="en-IN" sz="1100" b="0" i="0" u="none" strike="noStrike">
                          <a:solidFill>
                            <a:srgbClr val="000000"/>
                          </a:solidFill>
                          <a:effectLst/>
                          <a:latin typeface="Calibri" panose="020F0502020204030204" pitchFamily="34" charset="0"/>
                        </a:rPr>
                        <a:t>Jaipur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dirty="0">
                          <a:solidFill>
                            <a:srgbClr val="000000"/>
                          </a:solidFill>
                          <a:effectLst/>
                          <a:latin typeface="Calibri" panose="020F0502020204030204" pitchFamily="34" charset="0"/>
                        </a:rPr>
                        <a:t>1320.396667</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buNone/>
                      </a:pPr>
                      <a:r>
                        <a:rPr lang="en-IN" sz="1100" b="0" i="0" u="none" strike="noStrike" dirty="0">
                          <a:solidFill>
                            <a:srgbClr val="000000"/>
                          </a:solidFill>
                          <a:effectLst/>
                          <a:latin typeface="Calibri" panose="020F0502020204030204" pitchFamily="34" charset="0"/>
                        </a:rPr>
                        <a:t>908.0660024</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C7CA"/>
                    </a:solidFill>
                  </a:tcPr>
                </a:tc>
                <a:tc>
                  <a:txBody>
                    <a:bodyPr/>
                    <a:lstStyle/>
                    <a:p>
                      <a:pPr algn="r" fontAlgn="b">
                        <a:buNone/>
                      </a:pPr>
                      <a:r>
                        <a:rPr lang="en-IN" sz="1100" b="0" i="0" u="none" strike="noStrike" dirty="0">
                          <a:solidFill>
                            <a:srgbClr val="9C0006"/>
                          </a:solidFill>
                          <a:effectLst/>
                          <a:latin typeface="Calibri" panose="020F0502020204030204" pitchFamily="34" charset="0"/>
                        </a:rPr>
                        <a:t>69.452</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9C0006"/>
                      </a:solidFill>
                      <a:prstDash val="solid"/>
                      <a:round/>
                      <a:headEnd type="none" w="med" len="med"/>
                      <a:tailEnd type="none" w="med" len="med"/>
                    </a:lnB>
                    <a:solidFill>
                      <a:srgbClr val="FFC7CE"/>
                    </a:solidFill>
                  </a:tcPr>
                </a:tc>
                <a:extLst>
                  <a:ext uri="{0D108BD9-81ED-4DB2-BD59-A6C34878D82A}">
                    <a16:rowId xmlns:a16="http://schemas.microsoft.com/office/drawing/2014/main" val="2699709856"/>
                  </a:ext>
                </a:extLst>
              </a:tr>
              <a:tr h="245583">
                <a:tc>
                  <a:txBody>
                    <a:bodyPr/>
                    <a:lstStyle/>
                    <a:p>
                      <a:pPr algn="l" fontAlgn="b">
                        <a:buNone/>
                      </a:pPr>
                      <a:r>
                        <a:rPr lang="en-IN" sz="1100" b="0" i="0" u="none" strike="noStrike">
                          <a:solidFill>
                            <a:srgbClr val="000000"/>
                          </a:solidFill>
                          <a:effectLst/>
                          <a:latin typeface="Calibri" panose="020F0502020204030204" pitchFamily="34" charset="0"/>
                        </a:rPr>
                        <a:t>Kanpur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1100" b="0" i="0" u="none" strike="noStrike">
                          <a:solidFill>
                            <a:srgbClr val="000000"/>
                          </a:solidFill>
                          <a:effectLst/>
                          <a:latin typeface="Calibri" panose="020F0502020204030204" pitchFamily="34" charset="0"/>
                        </a:rPr>
                        <a:t>1802.37</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buNone/>
                      </a:pPr>
                      <a:r>
                        <a:rPr lang="en-IN" sz="1100" b="0" i="0" u="none" strike="noStrike" dirty="0">
                          <a:solidFill>
                            <a:srgbClr val="000000"/>
                          </a:solidFill>
                          <a:effectLst/>
                          <a:latin typeface="Calibri" panose="020F0502020204030204" pitchFamily="34" charset="0"/>
                        </a:rPr>
                        <a:t>498.4889695</a:t>
                      </a:r>
                    </a:p>
                  </a:txBody>
                  <a:tcPr marL="7620" marR="7620" marT="7620" marB="0" anchor="b">
                    <a:lnL>
                      <a:noFill/>
                    </a:lnL>
                    <a:lnR w="6350" cap="flat" cmpd="sng" algn="ctr">
                      <a:solidFill>
                        <a:srgbClr val="9C0006"/>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buNone/>
                      </a:pPr>
                      <a:r>
                        <a:rPr lang="en-IN" sz="1100" b="0" i="0" u="none" strike="noStrike" dirty="0">
                          <a:solidFill>
                            <a:srgbClr val="9C0006"/>
                          </a:solidFill>
                          <a:effectLst/>
                          <a:latin typeface="Calibri" panose="020F0502020204030204" pitchFamily="34" charset="0"/>
                        </a:rPr>
                        <a:t>72.798</a:t>
                      </a:r>
                    </a:p>
                  </a:txBody>
                  <a:tcPr marL="7620" marR="7620" marT="7620" marB="0" anchor="b">
                    <a:lnL w="6350" cap="flat" cmpd="sng" algn="ctr">
                      <a:solidFill>
                        <a:srgbClr val="9C0006"/>
                      </a:solidFill>
                      <a:prstDash val="solid"/>
                      <a:round/>
                      <a:headEnd type="none" w="med" len="med"/>
                      <a:tailEnd type="none" w="med" len="med"/>
                    </a:lnL>
                    <a:lnR w="6350" cap="flat" cmpd="sng" algn="ctr">
                      <a:solidFill>
                        <a:srgbClr val="9C0006"/>
                      </a:solidFill>
                      <a:prstDash val="solid"/>
                      <a:round/>
                      <a:headEnd type="none" w="med" len="med"/>
                      <a:tailEnd type="none" w="med" len="med"/>
                    </a:lnR>
                    <a:lnT w="6350" cap="flat" cmpd="sng" algn="ctr">
                      <a:solidFill>
                        <a:srgbClr val="9C0006"/>
                      </a:solidFill>
                      <a:prstDash val="solid"/>
                      <a:round/>
                      <a:headEnd type="none" w="med" len="med"/>
                      <a:tailEnd type="none" w="med" len="med"/>
                    </a:lnT>
                    <a:lnB w="6350" cap="flat" cmpd="sng" algn="ctr">
                      <a:solidFill>
                        <a:srgbClr val="9C0006"/>
                      </a:solidFill>
                      <a:prstDash val="solid"/>
                      <a:round/>
                      <a:headEnd type="none" w="med" len="med"/>
                      <a:tailEnd type="none" w="med" len="med"/>
                    </a:lnB>
                    <a:solidFill>
                      <a:srgbClr val="FFC7CE"/>
                    </a:solidFill>
                  </a:tcPr>
                </a:tc>
                <a:extLst>
                  <a:ext uri="{0D108BD9-81ED-4DB2-BD59-A6C34878D82A}">
                    <a16:rowId xmlns:a16="http://schemas.microsoft.com/office/drawing/2014/main" val="3242898721"/>
                  </a:ext>
                </a:extLst>
              </a:tr>
              <a:tr h="245583">
                <a:tc>
                  <a:txBody>
                    <a:bodyPr/>
                    <a:lstStyle/>
                    <a:p>
                      <a:pPr algn="l" fontAlgn="b">
                        <a:buNone/>
                      </a:pPr>
                      <a:r>
                        <a:rPr lang="en-IN" sz="1100" b="0" i="0" u="none" strike="noStrike" dirty="0">
                          <a:solidFill>
                            <a:srgbClr val="000000"/>
                          </a:solidFill>
                          <a:effectLst/>
                          <a:latin typeface="Calibri" panose="020F0502020204030204" pitchFamily="34" charset="0"/>
                        </a:rPr>
                        <a:t>Varanasi</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1100" b="0" i="0" u="none" strike="noStrike">
                          <a:solidFill>
                            <a:srgbClr val="000000"/>
                          </a:solidFill>
                          <a:effectLst/>
                          <a:latin typeface="Calibri" panose="020F0502020204030204" pitchFamily="34" charset="0"/>
                        </a:rPr>
                        <a:t>1780.29</a:t>
                      </a:r>
                    </a:p>
                  </a:txBody>
                  <a:tcPr marL="7620" marR="7620" marT="762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8CCF9F"/>
                    </a:solidFill>
                  </a:tcPr>
                </a:tc>
                <a:tc>
                  <a:txBody>
                    <a:bodyPr/>
                    <a:lstStyle/>
                    <a:p>
                      <a:pPr algn="r" fontAlgn="b">
                        <a:buNone/>
                      </a:pPr>
                      <a:r>
                        <a:rPr lang="en-IN" sz="1100" b="0" i="0" u="none" strike="noStrike">
                          <a:solidFill>
                            <a:srgbClr val="000000"/>
                          </a:solidFill>
                          <a:effectLst/>
                          <a:latin typeface="Calibri" panose="020F0502020204030204" pitchFamily="34" charset="0"/>
                        </a:rPr>
                        <a:t>1106.790144</a:t>
                      </a:r>
                    </a:p>
                  </a:txBody>
                  <a:tcPr marL="7620" marR="7620" marT="7620" marB="0" anchor="b">
                    <a:lnL>
                      <a:noFill/>
                    </a:lnL>
                    <a:lnR w="6350" cap="flat" cmpd="sng" algn="ctr">
                      <a:solidFill>
                        <a:srgbClr val="9C0006"/>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F6F9"/>
                    </a:solidFill>
                  </a:tcPr>
                </a:tc>
                <a:tc>
                  <a:txBody>
                    <a:bodyPr/>
                    <a:lstStyle/>
                    <a:p>
                      <a:pPr algn="r" fontAlgn="b">
                        <a:buNone/>
                      </a:pPr>
                      <a:r>
                        <a:rPr lang="en-IN" sz="1100" b="0" i="0" u="none" strike="noStrike" dirty="0">
                          <a:solidFill>
                            <a:srgbClr val="9C0006"/>
                          </a:solidFill>
                          <a:effectLst/>
                          <a:latin typeface="Calibri" panose="020F0502020204030204" pitchFamily="34" charset="0"/>
                        </a:rPr>
                        <a:t>74.7775</a:t>
                      </a:r>
                    </a:p>
                  </a:txBody>
                  <a:tcPr marL="7620" marR="7620" marT="7620" marB="0" anchor="b">
                    <a:lnL w="6350" cap="flat" cmpd="sng" algn="ctr">
                      <a:solidFill>
                        <a:srgbClr val="9C0006"/>
                      </a:solidFill>
                      <a:prstDash val="solid"/>
                      <a:round/>
                      <a:headEnd type="none" w="med" len="med"/>
                      <a:tailEnd type="none" w="med" len="med"/>
                    </a:lnL>
                    <a:lnR w="6350" cap="flat" cmpd="sng" algn="ctr">
                      <a:solidFill>
                        <a:srgbClr val="9C0006"/>
                      </a:solidFill>
                      <a:prstDash val="solid"/>
                      <a:round/>
                      <a:headEnd type="none" w="med" len="med"/>
                      <a:tailEnd type="none" w="med" len="med"/>
                    </a:lnR>
                    <a:lnT w="6350" cap="flat" cmpd="sng" algn="ctr">
                      <a:solidFill>
                        <a:srgbClr val="9C0006"/>
                      </a:solidFill>
                      <a:prstDash val="solid"/>
                      <a:round/>
                      <a:headEnd type="none" w="med" len="med"/>
                      <a:tailEnd type="none" w="med" len="med"/>
                    </a:lnT>
                    <a:lnB w="6350" cap="flat" cmpd="sng" algn="ctr">
                      <a:solidFill>
                        <a:srgbClr val="9C0006"/>
                      </a:solidFill>
                      <a:prstDash val="solid"/>
                      <a:round/>
                      <a:headEnd type="none" w="med" len="med"/>
                      <a:tailEnd type="none" w="med" len="med"/>
                    </a:lnB>
                    <a:solidFill>
                      <a:srgbClr val="FFC7CE"/>
                    </a:solidFill>
                  </a:tcPr>
                </a:tc>
                <a:extLst>
                  <a:ext uri="{0D108BD9-81ED-4DB2-BD59-A6C34878D82A}">
                    <a16:rowId xmlns:a16="http://schemas.microsoft.com/office/drawing/2014/main" val="3877787781"/>
                  </a:ext>
                </a:extLst>
              </a:tr>
            </a:tbl>
          </a:graphicData>
        </a:graphic>
      </p:graphicFrame>
      <p:sp>
        <p:nvSpPr>
          <p:cNvPr id="6" name="TextBox 5">
            <a:extLst>
              <a:ext uri="{FF2B5EF4-FFF2-40B4-BE49-F238E27FC236}">
                <a16:creationId xmlns:a16="http://schemas.microsoft.com/office/drawing/2014/main" id="{28F115D0-C4C1-E666-DD73-7FD5FFC2E570}"/>
              </a:ext>
            </a:extLst>
          </p:cNvPr>
          <p:cNvSpPr txBox="1"/>
          <p:nvPr/>
        </p:nvSpPr>
        <p:spPr>
          <a:xfrm>
            <a:off x="1194955" y="5704609"/>
            <a:ext cx="11617036" cy="1200329"/>
          </a:xfrm>
          <a:prstGeom prst="rect">
            <a:avLst/>
          </a:prstGeom>
          <a:noFill/>
        </p:spPr>
        <p:txBody>
          <a:bodyPr wrap="square" rtlCol="0">
            <a:spAutoFit/>
          </a:bodyPr>
          <a:lstStyle/>
          <a:p>
            <a:r>
              <a:rPr lang="en-IN" dirty="0"/>
              <a:t>Target Cities: Bhopal, Ahmedabad, Lucknow.</a:t>
            </a:r>
          </a:p>
          <a:p>
            <a:r>
              <a:rPr lang="en-IN" dirty="0"/>
              <a:t>Action: Develop and launch a revamped, mobile-first platform with a superior user experience.</a:t>
            </a:r>
          </a:p>
          <a:p>
            <a:r>
              <a:rPr lang="en-IN" dirty="0"/>
              <a:t>Focus: Fix usability issues, optimize WhatsApp delivery, and create a seamless interface.</a:t>
            </a:r>
          </a:p>
          <a:p>
            <a:endParaRPr lang="en-IN"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685800" y="70408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Cities for Print Optimization</a:t>
            </a:r>
          </a:p>
        </p:txBody>
      </p:sp>
      <p:graphicFrame>
        <p:nvGraphicFramePr>
          <p:cNvPr id="5" name="Table 4">
            <a:extLst>
              <a:ext uri="{FF2B5EF4-FFF2-40B4-BE49-F238E27FC236}">
                <a16:creationId xmlns:a16="http://schemas.microsoft.com/office/drawing/2014/main" id="{156BEA98-4AE7-512A-54F3-4ADF0DC4EA75}"/>
              </a:ext>
            </a:extLst>
          </p:cNvPr>
          <p:cNvGraphicFramePr>
            <a:graphicFrameLocks noGrp="1"/>
          </p:cNvGraphicFramePr>
          <p:nvPr>
            <p:extLst>
              <p:ext uri="{D42A27DB-BD31-4B8C-83A1-F6EECF244321}">
                <p14:modId xmlns:p14="http://schemas.microsoft.com/office/powerpoint/2010/main" val="2223709625"/>
              </p:ext>
            </p:extLst>
          </p:nvPr>
        </p:nvGraphicFramePr>
        <p:xfrm>
          <a:off x="1349375" y="2284268"/>
          <a:ext cx="10515596" cy="2613826"/>
        </p:xfrm>
        <a:graphic>
          <a:graphicData uri="http://schemas.openxmlformats.org/drawingml/2006/table">
            <a:tbl>
              <a:tblPr/>
              <a:tblGrid>
                <a:gridCol w="1246422">
                  <a:extLst>
                    <a:ext uri="{9D8B030D-6E8A-4147-A177-3AD203B41FA5}">
                      <a16:colId xmlns:a16="http://schemas.microsoft.com/office/drawing/2014/main" val="1357478648"/>
                    </a:ext>
                  </a:extLst>
                </a:gridCol>
                <a:gridCol w="2124185">
                  <a:extLst>
                    <a:ext uri="{9D8B030D-6E8A-4147-A177-3AD203B41FA5}">
                      <a16:colId xmlns:a16="http://schemas.microsoft.com/office/drawing/2014/main" val="1499425745"/>
                    </a:ext>
                  </a:extLst>
                </a:gridCol>
                <a:gridCol w="1808191">
                  <a:extLst>
                    <a:ext uri="{9D8B030D-6E8A-4147-A177-3AD203B41FA5}">
                      <a16:colId xmlns:a16="http://schemas.microsoft.com/office/drawing/2014/main" val="3971545095"/>
                    </a:ext>
                  </a:extLst>
                </a:gridCol>
                <a:gridCol w="2036409">
                  <a:extLst>
                    <a:ext uri="{9D8B030D-6E8A-4147-A177-3AD203B41FA5}">
                      <a16:colId xmlns:a16="http://schemas.microsoft.com/office/drawing/2014/main" val="3043648879"/>
                    </a:ext>
                  </a:extLst>
                </a:gridCol>
                <a:gridCol w="1404421">
                  <a:extLst>
                    <a:ext uri="{9D8B030D-6E8A-4147-A177-3AD203B41FA5}">
                      <a16:colId xmlns:a16="http://schemas.microsoft.com/office/drawing/2014/main" val="279418944"/>
                    </a:ext>
                  </a:extLst>
                </a:gridCol>
                <a:gridCol w="1895968">
                  <a:extLst>
                    <a:ext uri="{9D8B030D-6E8A-4147-A177-3AD203B41FA5}">
                      <a16:colId xmlns:a16="http://schemas.microsoft.com/office/drawing/2014/main" val="3666634174"/>
                    </a:ext>
                  </a:extLst>
                </a:gridCol>
              </a:tblGrid>
              <a:tr h="271896">
                <a:tc>
                  <a:txBody>
                    <a:bodyPr/>
                    <a:lstStyle/>
                    <a:p>
                      <a:pPr algn="l" fontAlgn="b">
                        <a:buNone/>
                      </a:pPr>
                      <a:r>
                        <a:rPr lang="en-IN" sz="900" b="1" i="0" u="none" strike="noStrike" dirty="0">
                          <a:solidFill>
                            <a:srgbClr val="FFFFFF"/>
                          </a:solidFill>
                          <a:effectLst/>
                          <a:latin typeface="Calibri" panose="020F0502020204030204" pitchFamily="34" charset="0"/>
                        </a:rPr>
                        <a:t>city</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IN" sz="900" b="1" i="0" u="none" strike="noStrike" dirty="0" err="1">
                          <a:solidFill>
                            <a:srgbClr val="FFFFFF"/>
                          </a:solidFill>
                          <a:effectLst/>
                          <a:latin typeface="Calibri" panose="020F0502020204030204" pitchFamily="34" charset="0"/>
                        </a:rPr>
                        <a:t>Net_Circulation</a:t>
                      </a:r>
                      <a:endParaRPr lang="en-IN" sz="900" b="1" i="0" u="none" strike="noStrike" dirty="0">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IN" sz="900" b="1" i="0" u="none" strike="noStrike" dirty="0">
                          <a:solidFill>
                            <a:srgbClr val="FFFFFF"/>
                          </a:solidFill>
                          <a:effectLst/>
                          <a:latin typeface="Calibri" panose="020F0502020204030204" pitchFamily="34" charset="0"/>
                        </a:rPr>
                        <a:t> Copies Sold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IN" sz="900" b="1" i="0" u="none" strike="noStrike" dirty="0">
                          <a:solidFill>
                            <a:srgbClr val="FFFFFF"/>
                          </a:solidFill>
                          <a:effectLst/>
                          <a:latin typeface="Calibri" panose="020F0502020204030204" pitchFamily="34" charset="0"/>
                        </a:rPr>
                        <a:t>Copies printed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IN" sz="900" b="1" i="0" u="none" strike="noStrike" dirty="0">
                          <a:solidFill>
                            <a:srgbClr val="FFFFFF"/>
                          </a:solidFill>
                          <a:effectLst/>
                          <a:latin typeface="Calibri" panose="020F0502020204030204" pitchFamily="34" charset="0"/>
                        </a:rPr>
                        <a:t> Wasted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buNone/>
                      </a:pPr>
                      <a:r>
                        <a:rPr lang="en-IN" sz="900" b="1" i="0" u="none" strike="noStrike" dirty="0">
                          <a:solidFill>
                            <a:srgbClr val="FFFFFF"/>
                          </a:solidFill>
                          <a:effectLst/>
                          <a:latin typeface="Calibri" panose="020F0502020204030204" pitchFamily="34" charset="0"/>
                        </a:rPr>
                        <a:t>Revenue</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874852772"/>
                  </a:ext>
                </a:extLst>
              </a:tr>
              <a:tr h="234193">
                <a:tc>
                  <a:txBody>
                    <a:bodyPr/>
                    <a:lstStyle/>
                    <a:p>
                      <a:pPr algn="l" fontAlgn="b">
                        <a:buNone/>
                      </a:pPr>
                      <a:r>
                        <a:rPr lang="en-IN" sz="900" b="0" i="0" u="none" strike="noStrike">
                          <a:solidFill>
                            <a:srgbClr val="000000"/>
                          </a:solidFill>
                          <a:effectLst/>
                          <a:latin typeface="Calibri" panose="020F0502020204030204" pitchFamily="34" charset="0"/>
                        </a:rPr>
                        <a:t>Ahmedabad</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900" b="0" i="0" u="none" strike="noStrike">
                          <a:solidFill>
                            <a:srgbClr val="000000"/>
                          </a:solidFill>
                          <a:effectLst/>
                          <a:latin typeface="Calibri" panose="020F0502020204030204" pitchFamily="34" charset="0"/>
                        </a:rPr>
                        <a:t>19155753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DDE0"/>
                    </a:solidFill>
                  </a:tcPr>
                </a:tc>
                <a:tc>
                  <a:txBody>
                    <a:bodyPr/>
                    <a:lstStyle/>
                    <a:p>
                      <a:pPr algn="r" fontAlgn="b">
                        <a:buNone/>
                      </a:pPr>
                      <a:r>
                        <a:rPr lang="en-IN" sz="900" b="0" i="0" u="none" strike="noStrike">
                          <a:solidFill>
                            <a:srgbClr val="000000"/>
                          </a:solidFill>
                          <a:effectLst/>
                          <a:latin typeface="Calibri" panose="020F0502020204030204" pitchFamily="34" charset="0"/>
                        </a:rPr>
                        <a:t>20300075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DEE0"/>
                    </a:solidFill>
                  </a:tcPr>
                </a:tc>
                <a:tc>
                  <a:txBody>
                    <a:bodyPr/>
                    <a:lstStyle/>
                    <a:p>
                      <a:pPr algn="r" fontAlgn="b">
                        <a:buNone/>
                      </a:pPr>
                      <a:r>
                        <a:rPr lang="en-IN" sz="900" b="0" i="0" u="none" strike="noStrike">
                          <a:solidFill>
                            <a:srgbClr val="000000"/>
                          </a:solidFill>
                          <a:effectLst/>
                          <a:latin typeface="Calibri" panose="020F0502020204030204" pitchFamily="34" charset="0"/>
                        </a:rPr>
                        <a:t>21444397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DEE1"/>
                    </a:solidFill>
                  </a:tcPr>
                </a:tc>
                <a:tc>
                  <a:txBody>
                    <a:bodyPr/>
                    <a:lstStyle/>
                    <a:p>
                      <a:pPr algn="r" fontAlgn="b">
                        <a:buNone/>
                      </a:pPr>
                      <a:r>
                        <a:rPr lang="en-IN" sz="900" b="0" i="0" u="none" strike="noStrike">
                          <a:solidFill>
                            <a:srgbClr val="006100"/>
                          </a:solidFill>
                          <a:effectLst/>
                          <a:latin typeface="Calibri" panose="020F0502020204030204" pitchFamily="34" charset="0"/>
                        </a:rPr>
                        <a:t>2288644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dirty="0">
                          <a:solidFill>
                            <a:srgbClr val="006100"/>
                          </a:solidFill>
                          <a:effectLst/>
                          <a:latin typeface="Calibri" panose="020F0502020204030204" pitchFamily="34" charset="0"/>
                        </a:rPr>
                        <a:t>₹ 21,34,27,962.44</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1148662019"/>
                  </a:ext>
                </a:extLst>
              </a:tr>
              <a:tr h="234193">
                <a:tc>
                  <a:txBody>
                    <a:bodyPr/>
                    <a:lstStyle/>
                    <a:p>
                      <a:pPr algn="l" fontAlgn="b">
                        <a:buNone/>
                      </a:pPr>
                      <a:r>
                        <a:rPr lang="en-IN" sz="900" b="0" i="0" u="none" strike="noStrike">
                          <a:solidFill>
                            <a:srgbClr val="000000"/>
                          </a:solidFill>
                          <a:effectLst/>
                          <a:latin typeface="Calibri" panose="020F0502020204030204" pitchFamily="34" charset="0"/>
                        </a:rPr>
                        <a:t>Bhopal</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900" b="0" i="0" u="none" strike="noStrike">
                          <a:solidFill>
                            <a:srgbClr val="000000"/>
                          </a:solidFill>
                          <a:effectLst/>
                          <a:latin typeface="Calibri" panose="020F0502020204030204" pitchFamily="34" charset="0"/>
                        </a:rPr>
                        <a:t>16969882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B8BA"/>
                    </a:solidFill>
                  </a:tcPr>
                </a:tc>
                <a:tc>
                  <a:txBody>
                    <a:bodyPr/>
                    <a:lstStyle/>
                    <a:p>
                      <a:pPr algn="r" fontAlgn="b">
                        <a:buNone/>
                      </a:pPr>
                      <a:r>
                        <a:rPr lang="en-IN" sz="900" b="0" i="0" u="none" strike="noStrike">
                          <a:solidFill>
                            <a:srgbClr val="000000"/>
                          </a:solidFill>
                          <a:effectLst/>
                          <a:latin typeface="Calibri" panose="020F0502020204030204" pitchFamily="34" charset="0"/>
                        </a:rPr>
                        <a:t>17929108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B7BA"/>
                    </a:solidFill>
                  </a:tcPr>
                </a:tc>
                <a:tc>
                  <a:txBody>
                    <a:bodyPr/>
                    <a:lstStyle/>
                    <a:p>
                      <a:pPr algn="r" fontAlgn="b">
                        <a:buNone/>
                      </a:pPr>
                      <a:r>
                        <a:rPr lang="en-IN" sz="900" b="0" i="0" u="none" strike="noStrike">
                          <a:solidFill>
                            <a:srgbClr val="000000"/>
                          </a:solidFill>
                          <a:effectLst/>
                          <a:latin typeface="Calibri" panose="020F0502020204030204" pitchFamily="34" charset="0"/>
                        </a:rPr>
                        <a:t>18888334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B7BA"/>
                    </a:solidFill>
                  </a:tcPr>
                </a:tc>
                <a:tc>
                  <a:txBody>
                    <a:bodyPr/>
                    <a:lstStyle/>
                    <a:p>
                      <a:pPr algn="r" fontAlgn="b">
                        <a:buNone/>
                      </a:pPr>
                      <a:r>
                        <a:rPr lang="en-IN" sz="900" b="0" i="0" u="none" strike="noStrike">
                          <a:solidFill>
                            <a:srgbClr val="006100"/>
                          </a:solidFill>
                          <a:effectLst/>
                          <a:latin typeface="Calibri" panose="020F0502020204030204" pitchFamily="34" charset="0"/>
                        </a:rPr>
                        <a:t>1918452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dirty="0">
                          <a:solidFill>
                            <a:srgbClr val="006100"/>
                          </a:solidFill>
                          <a:effectLst/>
                          <a:latin typeface="Calibri" panose="020F0502020204030204" pitchFamily="34" charset="0"/>
                        </a:rPr>
                        <a:t>₹ 22,65,87,269.24</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325928299"/>
                  </a:ext>
                </a:extLst>
              </a:tr>
              <a:tr h="234193">
                <a:tc>
                  <a:txBody>
                    <a:bodyPr/>
                    <a:lstStyle/>
                    <a:p>
                      <a:pPr algn="l" fontAlgn="b">
                        <a:buNone/>
                      </a:pPr>
                      <a:r>
                        <a:rPr lang="en-IN" sz="900" b="0" i="0" u="none" strike="noStrike">
                          <a:solidFill>
                            <a:srgbClr val="000000"/>
                          </a:solidFill>
                          <a:effectLst/>
                          <a:latin typeface="Calibri" panose="020F0502020204030204" pitchFamily="34" charset="0"/>
                        </a:rPr>
                        <a:t>Delhi</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900" b="0" i="0" u="none" strike="noStrike">
                          <a:solidFill>
                            <a:srgbClr val="006100"/>
                          </a:solidFill>
                          <a:effectLst/>
                          <a:latin typeface="Calibri" panose="020F0502020204030204" pitchFamily="34" charset="0"/>
                        </a:rPr>
                        <a:t>22821731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a:solidFill>
                            <a:srgbClr val="000000"/>
                          </a:solidFill>
                          <a:effectLst/>
                          <a:latin typeface="Calibri" panose="020F0502020204030204" pitchFamily="34" charset="0"/>
                        </a:rPr>
                        <a:t>24191122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8EEE0"/>
                    </a:solidFill>
                  </a:tcPr>
                </a:tc>
                <a:tc>
                  <a:txBody>
                    <a:bodyPr/>
                    <a:lstStyle/>
                    <a:p>
                      <a:pPr algn="r" fontAlgn="b">
                        <a:buNone/>
                      </a:pPr>
                      <a:r>
                        <a:rPr lang="en-IN" sz="900" b="0" i="0" u="none" strike="noStrike">
                          <a:solidFill>
                            <a:srgbClr val="000000"/>
                          </a:solidFill>
                          <a:effectLst/>
                          <a:latin typeface="Calibri" panose="020F0502020204030204" pitchFamily="34" charset="0"/>
                        </a:rPr>
                        <a:t>25560513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7EDDF"/>
                    </a:solidFill>
                  </a:tcPr>
                </a:tc>
                <a:tc>
                  <a:txBody>
                    <a:bodyPr/>
                    <a:lstStyle/>
                    <a:p>
                      <a:pPr algn="r" fontAlgn="b">
                        <a:buNone/>
                      </a:pPr>
                      <a:r>
                        <a:rPr lang="en-IN" sz="900" b="0" i="0" u="none" strike="noStrike">
                          <a:solidFill>
                            <a:srgbClr val="9C0006"/>
                          </a:solidFill>
                          <a:effectLst/>
                          <a:latin typeface="Calibri" panose="020F0502020204030204" pitchFamily="34" charset="0"/>
                        </a:rPr>
                        <a:t>2738782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C7CE"/>
                    </a:solidFill>
                  </a:tcPr>
                </a:tc>
                <a:tc>
                  <a:txBody>
                    <a:bodyPr/>
                    <a:lstStyle/>
                    <a:p>
                      <a:pPr algn="r" fontAlgn="b">
                        <a:buNone/>
                      </a:pPr>
                      <a:r>
                        <a:rPr lang="en-IN" sz="900" b="0" i="0" u="none" strike="noStrike" dirty="0">
                          <a:solidFill>
                            <a:srgbClr val="000000"/>
                          </a:solidFill>
                          <a:effectLst/>
                          <a:latin typeface="Calibri" panose="020F0502020204030204" pitchFamily="34" charset="0"/>
                        </a:rPr>
                        <a:t>₹ 21,12,29,274.61</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E8EB"/>
                    </a:solidFill>
                  </a:tcPr>
                </a:tc>
                <a:extLst>
                  <a:ext uri="{0D108BD9-81ED-4DB2-BD59-A6C34878D82A}">
                    <a16:rowId xmlns:a16="http://schemas.microsoft.com/office/drawing/2014/main" val="3363176209"/>
                  </a:ext>
                </a:extLst>
              </a:tr>
              <a:tr h="234193">
                <a:tc>
                  <a:txBody>
                    <a:bodyPr/>
                    <a:lstStyle/>
                    <a:p>
                      <a:pPr algn="l" fontAlgn="b">
                        <a:buNone/>
                      </a:pPr>
                      <a:r>
                        <a:rPr lang="en-IN" sz="900" b="0" i="0" u="none" strike="noStrike">
                          <a:solidFill>
                            <a:srgbClr val="000000"/>
                          </a:solidFill>
                          <a:effectLst/>
                          <a:latin typeface="Calibri" panose="020F0502020204030204" pitchFamily="34" charset="0"/>
                        </a:rPr>
                        <a:t>Jaipur</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900" b="0" i="0" u="none" strike="noStrike" dirty="0">
                          <a:solidFill>
                            <a:srgbClr val="006100"/>
                          </a:solidFill>
                          <a:effectLst/>
                          <a:latin typeface="Calibri" panose="020F0502020204030204" pitchFamily="34" charset="0"/>
                        </a:rPr>
                        <a:t>29032754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a:solidFill>
                            <a:srgbClr val="000000"/>
                          </a:solidFill>
                          <a:effectLst/>
                          <a:latin typeface="Calibri" panose="020F0502020204030204" pitchFamily="34" charset="0"/>
                        </a:rPr>
                        <a:t>30621736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buNone/>
                      </a:pPr>
                      <a:r>
                        <a:rPr lang="en-IN" sz="900" b="0" i="0" u="none" strike="noStrike">
                          <a:solidFill>
                            <a:srgbClr val="000000"/>
                          </a:solidFill>
                          <a:effectLst/>
                          <a:latin typeface="Calibri" panose="020F0502020204030204" pitchFamily="34" charset="0"/>
                        </a:rPr>
                        <a:t>32210718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buNone/>
                      </a:pPr>
                      <a:r>
                        <a:rPr lang="en-IN" sz="900" b="0" i="0" u="none" strike="noStrike">
                          <a:solidFill>
                            <a:srgbClr val="9C0006"/>
                          </a:solidFill>
                          <a:effectLst/>
                          <a:latin typeface="Calibri" panose="020F0502020204030204" pitchFamily="34" charset="0"/>
                        </a:rPr>
                        <a:t>3177964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C7CE"/>
                    </a:solidFill>
                  </a:tcPr>
                </a:tc>
                <a:tc>
                  <a:txBody>
                    <a:bodyPr/>
                    <a:lstStyle/>
                    <a:p>
                      <a:pPr algn="r" fontAlgn="b">
                        <a:buNone/>
                      </a:pPr>
                      <a:r>
                        <a:rPr lang="en-IN" sz="900" b="0" i="0" u="none" strike="noStrike" dirty="0">
                          <a:solidFill>
                            <a:srgbClr val="006100"/>
                          </a:solidFill>
                          <a:effectLst/>
                          <a:latin typeface="Calibri" panose="020F0502020204030204" pitchFamily="34" charset="0"/>
                        </a:rPr>
                        <a:t>₹ 21,46,13,092.38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3838521944"/>
                  </a:ext>
                </a:extLst>
              </a:tr>
              <a:tr h="234193">
                <a:tc>
                  <a:txBody>
                    <a:bodyPr/>
                    <a:lstStyle/>
                    <a:p>
                      <a:pPr algn="l" fontAlgn="b">
                        <a:buNone/>
                      </a:pPr>
                      <a:r>
                        <a:rPr lang="en-IN" sz="900" b="0" i="0" u="none" strike="noStrike">
                          <a:solidFill>
                            <a:srgbClr val="000000"/>
                          </a:solidFill>
                          <a:effectLst/>
                          <a:latin typeface="Calibri" panose="020F0502020204030204" pitchFamily="34" charset="0"/>
                        </a:rPr>
                        <a:t>Kanpur</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900" b="0" i="0" u="none" strike="noStrike">
                          <a:solidFill>
                            <a:srgbClr val="006100"/>
                          </a:solidFill>
                          <a:effectLst/>
                          <a:latin typeface="Calibri" panose="020F0502020204030204" pitchFamily="34" charset="0"/>
                        </a:rPr>
                        <a:t>22759261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a:solidFill>
                            <a:srgbClr val="000000"/>
                          </a:solidFill>
                          <a:effectLst/>
                          <a:latin typeface="Calibri" panose="020F0502020204030204" pitchFamily="34" charset="0"/>
                        </a:rPr>
                        <a:t>24020911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BEFE2"/>
                    </a:solidFill>
                  </a:tcPr>
                </a:tc>
                <a:tc>
                  <a:txBody>
                    <a:bodyPr/>
                    <a:lstStyle/>
                    <a:p>
                      <a:pPr algn="r" fontAlgn="b">
                        <a:buNone/>
                      </a:pPr>
                      <a:r>
                        <a:rPr lang="en-IN" sz="900" b="0" i="0" u="none" strike="noStrike">
                          <a:solidFill>
                            <a:srgbClr val="000000"/>
                          </a:solidFill>
                          <a:effectLst/>
                          <a:latin typeface="Calibri" panose="020F0502020204030204" pitchFamily="34" charset="0"/>
                        </a:rPr>
                        <a:t>25282561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BEFE3"/>
                    </a:solidFill>
                  </a:tcPr>
                </a:tc>
                <a:tc>
                  <a:txBody>
                    <a:bodyPr/>
                    <a:lstStyle/>
                    <a:p>
                      <a:pPr algn="r" fontAlgn="b">
                        <a:buNone/>
                      </a:pPr>
                      <a:r>
                        <a:rPr lang="en-IN" sz="900" b="0" i="0" u="none" strike="noStrike">
                          <a:solidFill>
                            <a:srgbClr val="9C0006"/>
                          </a:solidFill>
                          <a:effectLst/>
                          <a:latin typeface="Calibri" panose="020F0502020204030204" pitchFamily="34" charset="0"/>
                        </a:rPr>
                        <a:t>2523300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C7CE"/>
                    </a:solidFill>
                  </a:tcPr>
                </a:tc>
                <a:tc>
                  <a:txBody>
                    <a:bodyPr/>
                    <a:lstStyle/>
                    <a:p>
                      <a:pPr algn="r" fontAlgn="b">
                        <a:buNone/>
                      </a:pPr>
                      <a:r>
                        <a:rPr lang="en-IN" sz="900" b="0" i="0" u="none" strike="noStrike" dirty="0">
                          <a:solidFill>
                            <a:srgbClr val="000000"/>
                          </a:solidFill>
                          <a:effectLst/>
                          <a:latin typeface="Calibri" panose="020F0502020204030204" pitchFamily="34" charset="0"/>
                        </a:rPr>
                        <a:t>₹ 19,61,08,317.78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F81"/>
                    </a:solidFill>
                  </a:tcPr>
                </a:tc>
                <a:extLst>
                  <a:ext uri="{0D108BD9-81ED-4DB2-BD59-A6C34878D82A}">
                    <a16:rowId xmlns:a16="http://schemas.microsoft.com/office/drawing/2014/main" val="3000859552"/>
                  </a:ext>
                </a:extLst>
              </a:tr>
              <a:tr h="234193">
                <a:tc>
                  <a:txBody>
                    <a:bodyPr/>
                    <a:lstStyle/>
                    <a:p>
                      <a:pPr algn="l" fontAlgn="b">
                        <a:buNone/>
                      </a:pPr>
                      <a:r>
                        <a:rPr lang="en-IN" sz="900" b="0" i="0" u="none" strike="noStrike">
                          <a:solidFill>
                            <a:srgbClr val="000000"/>
                          </a:solidFill>
                          <a:effectLst/>
                          <a:latin typeface="Calibri" panose="020F0502020204030204" pitchFamily="34" charset="0"/>
                        </a:rPr>
                        <a:t>Lucknow</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900" b="0" i="0" u="none" strike="noStrike">
                          <a:solidFill>
                            <a:srgbClr val="000000"/>
                          </a:solidFill>
                          <a:effectLst/>
                          <a:latin typeface="Calibri" panose="020F0502020204030204" pitchFamily="34" charset="0"/>
                        </a:rPr>
                        <a:t>12333385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buNone/>
                      </a:pPr>
                      <a:r>
                        <a:rPr lang="en-IN" sz="900" b="0" i="0" u="none" strike="noStrike">
                          <a:solidFill>
                            <a:srgbClr val="000000"/>
                          </a:solidFill>
                          <a:effectLst/>
                          <a:latin typeface="Calibri" panose="020F0502020204030204" pitchFamily="34" charset="0"/>
                        </a:rPr>
                        <a:t>13042076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buNone/>
                      </a:pPr>
                      <a:r>
                        <a:rPr lang="en-IN" sz="900" b="0" i="0" u="none" strike="noStrike">
                          <a:solidFill>
                            <a:srgbClr val="000000"/>
                          </a:solidFill>
                          <a:effectLst/>
                          <a:latin typeface="Calibri" panose="020F0502020204030204" pitchFamily="34" charset="0"/>
                        </a:rPr>
                        <a:t>13750767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buNone/>
                      </a:pPr>
                      <a:r>
                        <a:rPr lang="en-IN" sz="900" b="0" i="0" u="none" strike="noStrike">
                          <a:solidFill>
                            <a:srgbClr val="006100"/>
                          </a:solidFill>
                          <a:effectLst/>
                          <a:latin typeface="Calibri" panose="020F0502020204030204" pitchFamily="34" charset="0"/>
                        </a:rPr>
                        <a:t>1417382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dirty="0">
                          <a:solidFill>
                            <a:srgbClr val="006100"/>
                          </a:solidFill>
                          <a:effectLst/>
                          <a:latin typeface="Calibri" panose="020F0502020204030204" pitchFamily="34" charset="0"/>
                        </a:rPr>
                        <a:t>₹ 21,54,21,898.13</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405472556"/>
                  </a:ext>
                </a:extLst>
              </a:tr>
              <a:tr h="234193">
                <a:tc>
                  <a:txBody>
                    <a:bodyPr/>
                    <a:lstStyle/>
                    <a:p>
                      <a:pPr algn="l" fontAlgn="b">
                        <a:buNone/>
                      </a:pPr>
                      <a:r>
                        <a:rPr lang="en-IN" sz="900" b="0" i="0" u="none" strike="noStrike">
                          <a:solidFill>
                            <a:srgbClr val="000000"/>
                          </a:solidFill>
                          <a:effectLst/>
                          <a:latin typeface="Calibri" panose="020F0502020204030204" pitchFamily="34" charset="0"/>
                        </a:rPr>
                        <a:t>Mumbai</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900" b="0" i="0" u="none" strike="noStrike">
                          <a:solidFill>
                            <a:srgbClr val="006100"/>
                          </a:solidFill>
                          <a:effectLst/>
                          <a:latin typeface="Calibri" panose="020F0502020204030204" pitchFamily="34" charset="0"/>
                        </a:rPr>
                        <a:t>24961046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a:solidFill>
                            <a:srgbClr val="000000"/>
                          </a:solidFill>
                          <a:effectLst/>
                          <a:latin typeface="Calibri" panose="020F0502020204030204" pitchFamily="34" charset="0"/>
                        </a:rPr>
                        <a:t>26367469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B0DEBE"/>
                    </a:solidFill>
                  </a:tcPr>
                </a:tc>
                <a:tc>
                  <a:txBody>
                    <a:bodyPr/>
                    <a:lstStyle/>
                    <a:p>
                      <a:pPr algn="r" fontAlgn="b">
                        <a:buNone/>
                      </a:pPr>
                      <a:r>
                        <a:rPr lang="en-IN" sz="900" b="0" i="0" u="none" strike="noStrike">
                          <a:solidFill>
                            <a:srgbClr val="000000"/>
                          </a:solidFill>
                          <a:effectLst/>
                          <a:latin typeface="Calibri" panose="020F0502020204030204" pitchFamily="34" charset="0"/>
                        </a:rPr>
                        <a:t>27773892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B0DEBE"/>
                    </a:solidFill>
                  </a:tcPr>
                </a:tc>
                <a:tc>
                  <a:txBody>
                    <a:bodyPr/>
                    <a:lstStyle/>
                    <a:p>
                      <a:pPr algn="r" fontAlgn="b">
                        <a:buNone/>
                      </a:pPr>
                      <a:r>
                        <a:rPr lang="en-IN" sz="900" b="0" i="0" u="none" strike="noStrike">
                          <a:solidFill>
                            <a:srgbClr val="9C0006"/>
                          </a:solidFill>
                          <a:effectLst/>
                          <a:latin typeface="Calibri" panose="020F0502020204030204" pitchFamily="34" charset="0"/>
                        </a:rPr>
                        <a:t>2812846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C7CE"/>
                    </a:solidFill>
                  </a:tcPr>
                </a:tc>
                <a:tc>
                  <a:txBody>
                    <a:bodyPr/>
                    <a:lstStyle/>
                    <a:p>
                      <a:pPr algn="r" fontAlgn="b">
                        <a:buNone/>
                      </a:pPr>
                      <a:r>
                        <a:rPr lang="en-IN" sz="900" b="0" i="0" u="none" strike="noStrike" dirty="0">
                          <a:solidFill>
                            <a:srgbClr val="006100"/>
                          </a:solidFill>
                          <a:effectLst/>
                          <a:latin typeface="Calibri" panose="020F0502020204030204" pitchFamily="34" charset="0"/>
                        </a:rPr>
                        <a:t>₹ 21,68,53,971.12</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1308911779"/>
                  </a:ext>
                </a:extLst>
              </a:tr>
              <a:tr h="234193">
                <a:tc>
                  <a:txBody>
                    <a:bodyPr/>
                    <a:lstStyle/>
                    <a:p>
                      <a:pPr algn="l" fontAlgn="b">
                        <a:buNone/>
                      </a:pPr>
                      <a:r>
                        <a:rPr lang="en-IN" sz="900" b="0" i="0" u="none" strike="noStrike">
                          <a:solidFill>
                            <a:srgbClr val="000000"/>
                          </a:solidFill>
                          <a:effectLst/>
                          <a:latin typeface="Calibri" panose="020F0502020204030204" pitchFamily="34" charset="0"/>
                        </a:rPr>
                        <a:t>Patna</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900" b="0" i="0" u="none" strike="noStrike" dirty="0">
                          <a:solidFill>
                            <a:srgbClr val="000000"/>
                          </a:solidFill>
                          <a:effectLst/>
                          <a:latin typeface="Calibri" panose="020F0502020204030204" pitchFamily="34" charset="0"/>
                        </a:rPr>
                        <a:t>15753919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9A3A5"/>
                    </a:solidFill>
                  </a:tcPr>
                </a:tc>
                <a:tc>
                  <a:txBody>
                    <a:bodyPr/>
                    <a:lstStyle/>
                    <a:p>
                      <a:pPr algn="r" fontAlgn="b">
                        <a:buNone/>
                      </a:pPr>
                      <a:r>
                        <a:rPr lang="en-IN" sz="900" b="0" i="0" u="none" strike="noStrike">
                          <a:solidFill>
                            <a:srgbClr val="000000"/>
                          </a:solidFill>
                          <a:effectLst/>
                          <a:latin typeface="Calibri" panose="020F0502020204030204" pitchFamily="34" charset="0"/>
                        </a:rPr>
                        <a:t>16666001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9A3A5"/>
                    </a:solidFill>
                  </a:tcPr>
                </a:tc>
                <a:tc>
                  <a:txBody>
                    <a:bodyPr/>
                    <a:lstStyle/>
                    <a:p>
                      <a:pPr algn="r" fontAlgn="b">
                        <a:buNone/>
                      </a:pPr>
                      <a:r>
                        <a:rPr lang="en-IN" sz="900" b="0" i="0" u="none" strike="noStrike">
                          <a:solidFill>
                            <a:srgbClr val="000000"/>
                          </a:solidFill>
                          <a:effectLst/>
                          <a:latin typeface="Calibri" panose="020F0502020204030204" pitchFamily="34" charset="0"/>
                        </a:rPr>
                        <a:t>17578083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9A3A5"/>
                    </a:solidFill>
                  </a:tcPr>
                </a:tc>
                <a:tc>
                  <a:txBody>
                    <a:bodyPr/>
                    <a:lstStyle/>
                    <a:p>
                      <a:pPr algn="r" fontAlgn="b">
                        <a:buNone/>
                      </a:pPr>
                      <a:r>
                        <a:rPr lang="en-IN" sz="900" b="0" i="0" u="none" strike="noStrike">
                          <a:solidFill>
                            <a:srgbClr val="006100"/>
                          </a:solidFill>
                          <a:effectLst/>
                          <a:latin typeface="Calibri" panose="020F0502020204030204" pitchFamily="34" charset="0"/>
                        </a:rPr>
                        <a:t>1824164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dirty="0">
                          <a:solidFill>
                            <a:srgbClr val="006100"/>
                          </a:solidFill>
                          <a:effectLst/>
                          <a:latin typeface="Calibri" panose="020F0502020204030204" pitchFamily="34" charset="0"/>
                        </a:rPr>
                        <a:t>₹ 23,06,71,630.51</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extLst>
                  <a:ext uri="{0D108BD9-81ED-4DB2-BD59-A6C34878D82A}">
                    <a16:rowId xmlns:a16="http://schemas.microsoft.com/office/drawing/2014/main" val="3996591045"/>
                  </a:ext>
                </a:extLst>
              </a:tr>
              <a:tr h="234193">
                <a:tc>
                  <a:txBody>
                    <a:bodyPr/>
                    <a:lstStyle/>
                    <a:p>
                      <a:pPr algn="l" fontAlgn="b">
                        <a:buNone/>
                      </a:pPr>
                      <a:r>
                        <a:rPr lang="en-IN" sz="900" b="0" i="0" u="none" strike="noStrike">
                          <a:solidFill>
                            <a:srgbClr val="000000"/>
                          </a:solidFill>
                          <a:effectLst/>
                          <a:latin typeface="Calibri" panose="020F0502020204030204" pitchFamily="34" charset="0"/>
                        </a:rPr>
                        <a:t>Ranchi</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buNone/>
                      </a:pPr>
                      <a:r>
                        <a:rPr lang="en-IN" sz="900" b="0" i="0" u="none" strike="noStrike">
                          <a:solidFill>
                            <a:srgbClr val="000000"/>
                          </a:solidFill>
                          <a:effectLst/>
                          <a:latin typeface="Calibri" panose="020F0502020204030204" pitchFamily="34" charset="0"/>
                        </a:rPr>
                        <a:t>14740028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99294"/>
                    </a:solidFill>
                  </a:tcPr>
                </a:tc>
                <a:tc>
                  <a:txBody>
                    <a:bodyPr/>
                    <a:lstStyle/>
                    <a:p>
                      <a:pPr algn="r" fontAlgn="b">
                        <a:buNone/>
                      </a:pPr>
                      <a:r>
                        <a:rPr lang="en-IN" sz="900" b="0" i="0" u="none" strike="noStrike">
                          <a:solidFill>
                            <a:srgbClr val="000000"/>
                          </a:solidFill>
                          <a:effectLst/>
                          <a:latin typeface="Calibri" panose="020F0502020204030204" pitchFamily="34" charset="0"/>
                        </a:rPr>
                        <a:t>15542659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99193"/>
                    </a:solidFill>
                  </a:tcPr>
                </a:tc>
                <a:tc>
                  <a:txBody>
                    <a:bodyPr/>
                    <a:lstStyle/>
                    <a:p>
                      <a:pPr algn="r" fontAlgn="b">
                        <a:buNone/>
                      </a:pPr>
                      <a:r>
                        <a:rPr lang="en-IN" sz="900" b="0" i="0" u="none" strike="noStrike">
                          <a:solidFill>
                            <a:srgbClr val="000000"/>
                          </a:solidFill>
                          <a:effectLst/>
                          <a:latin typeface="Calibri" panose="020F0502020204030204" pitchFamily="34" charset="0"/>
                        </a:rPr>
                        <a:t>16345290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99092"/>
                    </a:solidFill>
                  </a:tcPr>
                </a:tc>
                <a:tc>
                  <a:txBody>
                    <a:bodyPr/>
                    <a:lstStyle/>
                    <a:p>
                      <a:pPr algn="r" fontAlgn="b">
                        <a:buNone/>
                      </a:pPr>
                      <a:r>
                        <a:rPr lang="en-IN" sz="900" b="0" i="0" u="none" strike="noStrike">
                          <a:solidFill>
                            <a:srgbClr val="006100"/>
                          </a:solidFill>
                          <a:effectLst/>
                          <a:latin typeface="Calibri" panose="020F0502020204030204" pitchFamily="34" charset="0"/>
                        </a:rPr>
                        <a:t>1605262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dirty="0">
                          <a:solidFill>
                            <a:srgbClr val="000000"/>
                          </a:solidFill>
                          <a:effectLst/>
                          <a:latin typeface="Calibri" panose="020F0502020204030204" pitchFamily="34" charset="0"/>
                        </a:rPr>
                        <a:t>₹ 20,70,94,252.22</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CBCE"/>
                    </a:solidFill>
                  </a:tcPr>
                </a:tc>
                <a:extLst>
                  <a:ext uri="{0D108BD9-81ED-4DB2-BD59-A6C34878D82A}">
                    <a16:rowId xmlns:a16="http://schemas.microsoft.com/office/drawing/2014/main" val="3451529624"/>
                  </a:ext>
                </a:extLst>
              </a:tr>
              <a:tr h="234193">
                <a:tc>
                  <a:txBody>
                    <a:bodyPr/>
                    <a:lstStyle/>
                    <a:p>
                      <a:pPr algn="l" fontAlgn="b">
                        <a:buNone/>
                      </a:pPr>
                      <a:r>
                        <a:rPr lang="en-IN" sz="900" b="0" i="0" u="none" strike="noStrike">
                          <a:solidFill>
                            <a:srgbClr val="000000"/>
                          </a:solidFill>
                          <a:effectLst/>
                          <a:latin typeface="Calibri" panose="020F0502020204030204" pitchFamily="34" charset="0"/>
                        </a:rPr>
                        <a:t>Varanasi</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buNone/>
                      </a:pPr>
                      <a:r>
                        <a:rPr lang="en-IN" sz="900" b="0" i="0" u="none" strike="noStrike">
                          <a:solidFill>
                            <a:srgbClr val="006100"/>
                          </a:solidFill>
                          <a:effectLst/>
                          <a:latin typeface="Calibri" panose="020F0502020204030204" pitchFamily="34" charset="0"/>
                        </a:rPr>
                        <a:t>28796638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6EFCE"/>
                    </a:solidFill>
                  </a:tcPr>
                </a:tc>
                <a:tc>
                  <a:txBody>
                    <a:bodyPr/>
                    <a:lstStyle/>
                    <a:p>
                      <a:pPr algn="r" fontAlgn="b">
                        <a:buNone/>
                      </a:pPr>
                      <a:r>
                        <a:rPr lang="en-IN" sz="900" b="0" i="0" u="none" strike="noStrike">
                          <a:solidFill>
                            <a:srgbClr val="000000"/>
                          </a:solidFill>
                          <a:effectLst/>
                          <a:latin typeface="Calibri" panose="020F0502020204030204" pitchFamily="34" charset="0"/>
                        </a:rPr>
                        <a:t>30473427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6C07E"/>
                    </a:solidFill>
                  </a:tcPr>
                </a:tc>
                <a:tc>
                  <a:txBody>
                    <a:bodyPr/>
                    <a:lstStyle/>
                    <a:p>
                      <a:pPr algn="r" fontAlgn="b">
                        <a:buNone/>
                      </a:pPr>
                      <a:r>
                        <a:rPr lang="en-IN" sz="900" b="0" i="0" u="none" strike="noStrike">
                          <a:solidFill>
                            <a:srgbClr val="000000"/>
                          </a:solidFill>
                          <a:effectLst/>
                          <a:latin typeface="Calibri" panose="020F0502020204030204" pitchFamily="34" charset="0"/>
                        </a:rPr>
                        <a:t>32150216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5BF7C"/>
                    </a:solidFill>
                  </a:tcPr>
                </a:tc>
                <a:tc>
                  <a:txBody>
                    <a:bodyPr/>
                    <a:lstStyle/>
                    <a:p>
                      <a:pPr algn="r" fontAlgn="b">
                        <a:buNone/>
                      </a:pPr>
                      <a:r>
                        <a:rPr lang="en-IN" sz="900" b="0" i="0" u="none" strike="noStrike">
                          <a:solidFill>
                            <a:srgbClr val="9C0006"/>
                          </a:solidFill>
                          <a:effectLst/>
                          <a:latin typeface="Calibri" panose="020F0502020204030204" pitchFamily="34" charset="0"/>
                        </a:rPr>
                        <a:t>3353578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C7CE"/>
                    </a:solidFill>
                  </a:tcPr>
                </a:tc>
                <a:tc>
                  <a:txBody>
                    <a:bodyPr/>
                    <a:lstStyle/>
                    <a:p>
                      <a:pPr algn="r" fontAlgn="b">
                        <a:buNone/>
                      </a:pPr>
                      <a:r>
                        <a:rPr lang="en-IN" sz="900" b="0" i="0" u="none" strike="noStrike" dirty="0">
                          <a:solidFill>
                            <a:srgbClr val="000000"/>
                          </a:solidFill>
                          <a:effectLst/>
                          <a:latin typeface="Calibri" panose="020F0502020204030204" pitchFamily="34" charset="0"/>
                        </a:rPr>
                        <a:t>₹ 19,28,33,810.66</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4169323814"/>
                  </a:ext>
                </a:extLst>
              </a:tr>
            </a:tbl>
          </a:graphicData>
        </a:graphic>
      </p:graphicFrame>
      <p:sp>
        <p:nvSpPr>
          <p:cNvPr id="6" name="TextBox 5">
            <a:extLst>
              <a:ext uri="{FF2B5EF4-FFF2-40B4-BE49-F238E27FC236}">
                <a16:creationId xmlns:a16="http://schemas.microsoft.com/office/drawing/2014/main" id="{109A5314-FB8C-3A24-A9AA-11956837AA53}"/>
              </a:ext>
            </a:extLst>
          </p:cNvPr>
          <p:cNvSpPr txBox="1"/>
          <p:nvPr/>
        </p:nvSpPr>
        <p:spPr>
          <a:xfrm>
            <a:off x="1267691" y="5527964"/>
            <a:ext cx="8437418" cy="1477328"/>
          </a:xfrm>
          <a:prstGeom prst="rect">
            <a:avLst/>
          </a:prstGeom>
          <a:noFill/>
        </p:spPr>
        <p:txBody>
          <a:bodyPr wrap="square" rtlCol="0">
            <a:spAutoFit/>
          </a:bodyPr>
          <a:lstStyle/>
          <a:p>
            <a:r>
              <a:rPr lang="en-US" dirty="0"/>
              <a:t>Target Cities: Jaipur, Patna, Mumbai.</a:t>
            </a:r>
          </a:p>
          <a:p>
            <a:r>
              <a:rPr lang="en-US" dirty="0"/>
              <a:t>Action: Streamline print operations in high-volume markets to maximize profitability.</a:t>
            </a:r>
          </a:p>
          <a:p>
            <a:r>
              <a:rPr lang="en-US" dirty="0"/>
              <a:t>Focus: Reduce print waste, optimize distribution, and secure revenue from top ad categories.</a:t>
            </a:r>
          </a:p>
          <a:p>
            <a:endParaRPr lang="en-IN"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5660136" y="347472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Phase 2: Content Diversification</a:t>
            </a:r>
            <a:endParaRPr lang="en-US" sz="3840" dirty="0"/>
          </a:p>
        </p:txBody>
      </p:sp>
      <p:sp>
        <p:nvSpPr>
          <p:cNvPr id="5" name="Text 1"/>
          <p:cNvSpPr/>
          <p:nvPr/>
        </p:nvSpPr>
        <p:spPr>
          <a:xfrm>
            <a:off x="5509263" y="4748645"/>
            <a:ext cx="7978137" cy="1870364"/>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Diversifying content and revenue streams, new content formats and delivery methods</a:t>
            </a:r>
          </a:p>
          <a:p>
            <a:pPr>
              <a:lnSpc>
                <a:spcPts val="1920"/>
              </a:lnSpc>
            </a:pPr>
            <a:r>
              <a:rPr lang="en-US" sz="1600" dirty="0"/>
              <a:t>Develop mobile-first content like video shorts, regional language content, and podcasts to cater to</a:t>
            </a:r>
          </a:p>
          <a:p>
            <a:pPr>
              <a:lnSpc>
                <a:spcPts val="1920"/>
              </a:lnSpc>
            </a:pPr>
            <a:r>
              <a:rPr lang="en-US" sz="1600" dirty="0"/>
              <a:t> modern consumption habits.</a:t>
            </a:r>
          </a:p>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a:t>
            </a:r>
            <a:endParaRPr lang="en-US" sz="1530" dirty="0"/>
          </a:p>
        </p:txBody>
      </p:sp>
      <p:pic>
        <p:nvPicPr>
          <p:cNvPr id="9" name="Picture 8">
            <a:extLst>
              <a:ext uri="{FF2B5EF4-FFF2-40B4-BE49-F238E27FC236}">
                <a16:creationId xmlns:a16="http://schemas.microsoft.com/office/drawing/2014/main" id="{27A52281-2005-BDED-FE86-87D8F94FC8CF}"/>
              </a:ext>
            </a:extLst>
          </p:cNvPr>
          <p:cNvPicPr>
            <a:picLocks noChangeAspect="1"/>
          </p:cNvPicPr>
          <p:nvPr/>
        </p:nvPicPr>
        <p:blipFill>
          <a:blip r:embed="rId4"/>
          <a:stretch>
            <a:fillRect/>
          </a:stretch>
        </p:blipFill>
        <p:spPr>
          <a:xfrm>
            <a:off x="-1" y="0"/>
            <a:ext cx="4974336" cy="4553712"/>
          </a:xfrm>
          <a:prstGeom prst="rect">
            <a:avLst/>
          </a:prstGeom>
        </p:spPr>
      </p:pic>
      <p:pic>
        <p:nvPicPr>
          <p:cNvPr id="7" name="Picture 6" descr="Child in front of camera">
            <a:extLst>
              <a:ext uri="{FF2B5EF4-FFF2-40B4-BE49-F238E27FC236}">
                <a16:creationId xmlns:a16="http://schemas.microsoft.com/office/drawing/2014/main" id="{4B3193AD-1791-D664-E402-AD90D28EB46E}"/>
              </a:ext>
            </a:extLst>
          </p:cNvPr>
          <p:cNvPicPr>
            <a:picLocks noChangeAspect="1"/>
          </p:cNvPicPr>
          <p:nvPr/>
        </p:nvPicPr>
        <p:blipFill>
          <a:blip r:embed="rId5"/>
          <a:stretch>
            <a:fillRect/>
          </a:stretch>
        </p:blipFill>
        <p:spPr>
          <a:xfrm>
            <a:off x="0" y="4229100"/>
            <a:ext cx="4987637" cy="405099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681228" y="257653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Phase 3: Scale &amp; Monetize</a:t>
            </a:r>
            <a:endParaRPr lang="en-US" sz="3840" dirty="0"/>
          </a:p>
        </p:txBody>
      </p:sp>
      <p:sp>
        <p:nvSpPr>
          <p:cNvPr id="5" name="Text 1"/>
          <p:cNvSpPr/>
          <p:nvPr/>
        </p:nvSpPr>
        <p:spPr>
          <a:xfrm>
            <a:off x="685800" y="3823855"/>
            <a:ext cx="8293608" cy="3574471"/>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Scaling the successful digital model to other cities and fully monetizing the platform through subscriptions or loyalty programs</a:t>
            </a:r>
          </a:p>
          <a:p>
            <a:pPr>
              <a:lnSpc>
                <a:spcPts val="1920"/>
              </a:lnSpc>
            </a:pPr>
            <a:r>
              <a:rPr lang="en-US" sz="1600" dirty="0"/>
              <a:t>With an engaged audience and a proven model, the final phase involves expanding the platform's reach and building direct revenue streams to ensure long-term sustainability.</a:t>
            </a:r>
          </a:p>
          <a:p>
            <a:pPr>
              <a:lnSpc>
                <a:spcPts val="1920"/>
              </a:lnSpc>
            </a:pPr>
            <a:endParaRPr lang="en-US" sz="1600" dirty="0"/>
          </a:p>
          <a:p>
            <a:r>
              <a:rPr lang="en-US" sz="1600" b="1" dirty="0"/>
              <a:t>Scale</a:t>
            </a:r>
          </a:p>
          <a:p>
            <a:r>
              <a:rPr lang="en-US" sz="1600" dirty="0"/>
              <a:t>Roll out the successful digital model to remaining cities like Mumbai, Delhi, and Patna.</a:t>
            </a:r>
          </a:p>
          <a:p>
            <a:r>
              <a:rPr lang="en-US" sz="1600" b="1" dirty="0"/>
              <a:t>Monetize</a:t>
            </a:r>
          </a:p>
          <a:p>
            <a:r>
              <a:rPr lang="en-US" sz="1600" dirty="0"/>
              <a:t>Introduce reader revenue models to diversify income and reduce ad dependency.</a:t>
            </a:r>
          </a:p>
          <a:p>
            <a:pPr>
              <a:lnSpc>
                <a:spcPts val="1920"/>
              </a:lnSpc>
            </a:pPr>
            <a:endParaRPr lang="en-US" sz="1600" dirty="0"/>
          </a:p>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a:t>
            </a:r>
            <a:endParaRPr lang="en-US" sz="153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17</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Advertiser Trust</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5660136" y="2716183"/>
            <a:ext cx="8293608"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Focus on Top Ad Categories</a:t>
            </a:r>
            <a:endParaRPr lang="en-US" sz="3840" dirty="0"/>
          </a:p>
        </p:txBody>
      </p:sp>
      <p:pic>
        <p:nvPicPr>
          <p:cNvPr id="6" name="Picture 5">
            <a:extLst>
              <a:ext uri="{FF2B5EF4-FFF2-40B4-BE49-F238E27FC236}">
                <a16:creationId xmlns:a16="http://schemas.microsoft.com/office/drawing/2014/main" id="{5994BFDF-05E7-0C2C-8B9A-9FAD56A3F0CC}"/>
              </a:ext>
            </a:extLst>
          </p:cNvPr>
          <p:cNvPicPr>
            <a:picLocks noChangeAspect="1"/>
          </p:cNvPicPr>
          <p:nvPr/>
        </p:nvPicPr>
        <p:blipFill>
          <a:blip r:embed="rId4"/>
          <a:stretch>
            <a:fillRect/>
          </a:stretch>
        </p:blipFill>
        <p:spPr>
          <a:xfrm>
            <a:off x="467591" y="2038766"/>
            <a:ext cx="6291647" cy="3941756"/>
          </a:xfrm>
          <a:prstGeom prst="rect">
            <a:avLst/>
          </a:prstGeom>
        </p:spPr>
      </p:pic>
      <p:sp>
        <p:nvSpPr>
          <p:cNvPr id="7" name="TextBox 6">
            <a:extLst>
              <a:ext uri="{FF2B5EF4-FFF2-40B4-BE49-F238E27FC236}">
                <a16:creationId xmlns:a16="http://schemas.microsoft.com/office/drawing/2014/main" id="{22E8E2DC-F811-8EC4-81FB-29846B2C2C5A}"/>
              </a:ext>
            </a:extLst>
          </p:cNvPr>
          <p:cNvSpPr txBox="1"/>
          <p:nvPr/>
        </p:nvSpPr>
        <p:spPr>
          <a:xfrm>
            <a:off x="8582891" y="4364182"/>
            <a:ext cx="3532909" cy="1200329"/>
          </a:xfrm>
          <a:prstGeom prst="rect">
            <a:avLst/>
          </a:prstGeom>
          <a:noFill/>
        </p:spPr>
        <p:txBody>
          <a:bodyPr wrap="square" rtlCol="0">
            <a:spAutoFit/>
          </a:bodyPr>
          <a:lstStyle/>
          <a:p>
            <a:r>
              <a:rPr lang="en-US" dirty="0"/>
              <a:t>Tailor solutions for high-value advertisers in government and real estate</a:t>
            </a:r>
          </a:p>
          <a:p>
            <a:endParaRPr lang="en-IN"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02</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ea typeface="思源黑体-Regular" pitchFamily="34" charset="-122"/>
                <a:cs typeface="思源黑体-Regular" pitchFamily="34" charset="-120"/>
              </a:rPr>
              <a:t>Adaptation</a:t>
            </a:r>
            <a:r>
              <a:rPr lang="en-US" sz="3840" dirty="0">
                <a:solidFill>
                  <a:srgbClr val="000000"/>
                </a:solidFill>
                <a:latin typeface="思源黑体-Regular" pitchFamily="34" charset="0"/>
                <a:ea typeface="思源黑体-Regular" pitchFamily="34" charset="-122"/>
                <a:cs typeface="思源黑体-Regular" pitchFamily="34" charset="-120"/>
              </a:rPr>
              <a:t> Strategies Adopted by Indian Print Media</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8888275" y="2040775"/>
            <a:ext cx="6489023"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Provide Transparent Data</a:t>
            </a:r>
            <a:endParaRPr lang="en-US" sz="3840" dirty="0"/>
          </a:p>
        </p:txBody>
      </p:sp>
      <p:pic>
        <p:nvPicPr>
          <p:cNvPr id="5" name="Picture 4">
            <a:extLst>
              <a:ext uri="{FF2B5EF4-FFF2-40B4-BE49-F238E27FC236}">
                <a16:creationId xmlns:a16="http://schemas.microsoft.com/office/drawing/2014/main" id="{3E99071F-1578-9F79-73DD-E024224E41AC}"/>
              </a:ext>
            </a:extLst>
          </p:cNvPr>
          <p:cNvPicPr>
            <a:picLocks noChangeAspect="1"/>
          </p:cNvPicPr>
          <p:nvPr/>
        </p:nvPicPr>
        <p:blipFill>
          <a:blip r:embed="rId4"/>
          <a:stretch>
            <a:fillRect/>
          </a:stretch>
        </p:blipFill>
        <p:spPr>
          <a:xfrm>
            <a:off x="505106" y="3102294"/>
            <a:ext cx="8383170" cy="3086531"/>
          </a:xfrm>
          <a:prstGeom prst="rect">
            <a:avLst/>
          </a:prstGeom>
        </p:spPr>
      </p:pic>
      <p:sp>
        <p:nvSpPr>
          <p:cNvPr id="6" name="TextBox 5">
            <a:extLst>
              <a:ext uri="{FF2B5EF4-FFF2-40B4-BE49-F238E27FC236}">
                <a16:creationId xmlns:a16="http://schemas.microsoft.com/office/drawing/2014/main" id="{F45C5840-1BFF-94FB-CCD6-EDAF6259782A}"/>
              </a:ext>
            </a:extLst>
          </p:cNvPr>
          <p:cNvSpPr txBox="1"/>
          <p:nvPr/>
        </p:nvSpPr>
        <p:spPr>
          <a:xfrm>
            <a:off x="9279082" y="3379553"/>
            <a:ext cx="3958936" cy="1200329"/>
          </a:xfrm>
          <a:prstGeom prst="rect">
            <a:avLst/>
          </a:prstGeom>
          <a:noFill/>
        </p:spPr>
        <p:txBody>
          <a:bodyPr wrap="square" rtlCol="0">
            <a:spAutoFit/>
          </a:bodyPr>
          <a:lstStyle/>
          <a:p>
            <a:r>
              <a:rPr lang="en-US" dirty="0"/>
              <a:t>Provide advertisers with clear, actionable data on digital engagement and ROI.</a:t>
            </a:r>
          </a:p>
          <a:p>
            <a:endParaRPr lang="en-IN"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18</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Changes to Content Format or Delivery</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477982" y="1515920"/>
            <a:ext cx="8293608"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Changes to Content Format or Delivery</a:t>
            </a:r>
            <a:endParaRPr lang="en-US" sz="3840" dirty="0"/>
          </a:p>
        </p:txBody>
      </p:sp>
      <p:pic>
        <p:nvPicPr>
          <p:cNvPr id="5" name="Picture" title="This slide contains the following visuals: pieChart ,barChart ,barChart ,donutChart. Please refer to the notes on this slide for details">
            <a:hlinkClick r:id="rId4"/>
            <a:extLst>
              <a:ext uri="{FF2B5EF4-FFF2-40B4-BE49-F238E27FC236}">
                <a16:creationId xmlns:a16="http://schemas.microsoft.com/office/drawing/2014/main" id="{733D6A2D-612E-3E88-85F0-F229EF4F3BA0}"/>
              </a:ext>
            </a:extLst>
          </p:cNvPr>
          <p:cNvPicPr>
            <a:picLocks noChangeAspect="1"/>
          </p:cNvPicPr>
          <p:nvPr/>
        </p:nvPicPr>
        <p:blipFill>
          <a:blip r:embed="rId5"/>
          <a:stretch>
            <a:fillRect/>
          </a:stretch>
        </p:blipFill>
        <p:spPr>
          <a:xfrm>
            <a:off x="5242537" y="2885535"/>
            <a:ext cx="7629743" cy="4351338"/>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280160"/>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464808"/>
            <a:ext cx="13267944" cy="27432"/>
          </a:xfrm>
          <a:prstGeom prst="rect">
            <a:avLst/>
          </a:prstGeom>
        </p:spPr>
      </p:pic>
      <p:sp>
        <p:nvSpPr>
          <p:cNvPr id="6" name="Text 0"/>
          <p:cNvSpPr/>
          <p:nvPr/>
        </p:nvSpPr>
        <p:spPr>
          <a:xfrm>
            <a:off x="923544" y="140817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1819656"/>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19</a:t>
            </a:r>
            <a:endParaRPr lang="en-US" sz="5290" dirty="0"/>
          </a:p>
        </p:txBody>
      </p:sp>
      <p:sp>
        <p:nvSpPr>
          <p:cNvPr id="8" name="Text 2"/>
          <p:cNvSpPr/>
          <p:nvPr/>
        </p:nvSpPr>
        <p:spPr>
          <a:xfrm>
            <a:off x="923544" y="2843784"/>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63931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685800" y="410565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4160520" y="1280160"/>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56285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029200"/>
            <a:ext cx="13267944" cy="1225296"/>
          </a:xfrm>
          <a:prstGeom prst="rect">
            <a:avLst/>
          </a:prstGeom>
          <a:noFill/>
          <a:ln/>
        </p:spPr>
        <p:txBody>
          <a:bodyPr wrap="squar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Role of Subscription Bundling, Loyalty Programs, or Pay-per-Article</a:t>
            </a:r>
            <a:endParaRPr lang="en-US" sz="3840" dirty="0"/>
          </a:p>
        </p:txBody>
      </p:sp>
      <p:sp>
        <p:nvSpPr>
          <p:cNvPr id="14" name="Text 8"/>
          <p:cNvSpPr/>
          <p:nvPr/>
        </p:nvSpPr>
        <p:spPr>
          <a:xfrm>
            <a:off x="685800" y="671169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7" name="Image 5" descr="preencoded.png"/>
          <p:cNvPicPr>
            <a:picLocks noChangeAspect="1"/>
          </p:cNvPicPr>
          <p:nvPr/>
        </p:nvPicPr>
        <p:blipFill>
          <a:blip r:embed="rId5"/>
          <a:stretch>
            <a:fillRect/>
          </a:stretch>
        </p:blipFill>
        <p:spPr>
          <a:xfrm>
            <a:off x="914400" y="4279392"/>
            <a:ext cx="3849624" cy="1956816"/>
          </a:xfrm>
          <a:prstGeom prst="rect">
            <a:avLst/>
          </a:prstGeom>
        </p:spPr>
      </p:pic>
      <p:pic>
        <p:nvPicPr>
          <p:cNvPr id="8" name="Image 6" descr="preencoded.png"/>
          <p:cNvPicPr>
            <a:picLocks noChangeAspect="1"/>
          </p:cNvPicPr>
          <p:nvPr/>
        </p:nvPicPr>
        <p:blipFill>
          <a:blip r:embed="rId5"/>
          <a:stretch>
            <a:fillRect/>
          </a:stretch>
        </p:blipFill>
        <p:spPr>
          <a:xfrm>
            <a:off x="5394960" y="4279392"/>
            <a:ext cx="3849624" cy="1956816"/>
          </a:xfrm>
          <a:prstGeom prst="rect">
            <a:avLst/>
          </a:prstGeom>
        </p:spPr>
      </p:pic>
      <p:pic>
        <p:nvPicPr>
          <p:cNvPr id="9" name="Image 7" descr="preencoded.png"/>
          <p:cNvPicPr>
            <a:picLocks noChangeAspect="1"/>
          </p:cNvPicPr>
          <p:nvPr/>
        </p:nvPicPr>
        <p:blipFill>
          <a:blip r:embed="rId5"/>
          <a:stretch>
            <a:fillRect/>
          </a:stretch>
        </p:blipFill>
        <p:spPr>
          <a:xfrm>
            <a:off x="9884664" y="4279392"/>
            <a:ext cx="3849624" cy="1956816"/>
          </a:xfrm>
          <a:prstGeom prst="rect">
            <a:avLst/>
          </a:prstGeom>
        </p:spPr>
      </p:pic>
      <p:sp>
        <p:nvSpPr>
          <p:cNvPr id="13" name="Text 0"/>
          <p:cNvSpPr/>
          <p:nvPr/>
        </p:nvSpPr>
        <p:spPr>
          <a:xfrm>
            <a:off x="685800" y="1563624"/>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Role of Subscription Bundling, Loyalty Programs, or Pay-per-Article</a:t>
            </a:r>
            <a:endParaRPr lang="en-US" sz="3840" dirty="0"/>
          </a:p>
        </p:txBody>
      </p:sp>
      <p:sp>
        <p:nvSpPr>
          <p:cNvPr id="14" name="Text 1"/>
          <p:cNvSpPr/>
          <p:nvPr/>
        </p:nvSpPr>
        <p:spPr>
          <a:xfrm>
            <a:off x="685800" y="300837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Direct reader revenue diversifies income, lowers ad dependency.</a:t>
            </a:r>
            <a:endParaRPr lang="en-US" sz="1530" dirty="0"/>
          </a:p>
        </p:txBody>
      </p:sp>
      <p:grpSp>
        <p:nvGrpSpPr>
          <p:cNvPr id="26" name="Group 25">
            <a:extLst>
              <a:ext uri="{FF2B5EF4-FFF2-40B4-BE49-F238E27FC236}">
                <a16:creationId xmlns:a16="http://schemas.microsoft.com/office/drawing/2014/main" id="{7A1761C0-3556-0A9F-CE53-843DB4E85442}"/>
              </a:ext>
            </a:extLst>
          </p:cNvPr>
          <p:cNvGrpSpPr/>
          <p:nvPr/>
        </p:nvGrpSpPr>
        <p:grpSpPr>
          <a:xfrm>
            <a:off x="685800" y="3465576"/>
            <a:ext cx="4297680" cy="2990088"/>
            <a:chOff x="685800" y="3465576"/>
            <a:chExt cx="4297680" cy="2990088"/>
          </a:xfrm>
        </p:grpSpPr>
        <p:pic>
          <p:nvPicPr>
            <p:cNvPr id="4" name="Image 2" descr="preencoded.png"/>
            <p:cNvPicPr>
              <a:picLocks noChangeAspect="1"/>
            </p:cNvPicPr>
            <p:nvPr/>
          </p:nvPicPr>
          <p:blipFill>
            <a:blip r:embed="rId6"/>
            <a:stretch>
              <a:fillRect/>
            </a:stretch>
          </p:blipFill>
          <p:spPr>
            <a:xfrm>
              <a:off x="685800" y="3465576"/>
              <a:ext cx="4297680" cy="2990088"/>
            </a:xfrm>
            <a:prstGeom prst="rect">
              <a:avLst/>
            </a:prstGeom>
          </p:spPr>
        </p:pic>
        <p:grpSp>
          <p:nvGrpSpPr>
            <p:cNvPr id="23" name="Group 22">
              <a:extLst>
                <a:ext uri="{FF2B5EF4-FFF2-40B4-BE49-F238E27FC236}">
                  <a16:creationId xmlns:a16="http://schemas.microsoft.com/office/drawing/2014/main" id="{CB04A6B1-FEDE-7C60-3E8A-2E54ABAC7241}"/>
                </a:ext>
              </a:extLst>
            </p:cNvPr>
            <p:cNvGrpSpPr/>
            <p:nvPr/>
          </p:nvGrpSpPr>
          <p:grpSpPr>
            <a:xfrm>
              <a:off x="896112" y="3675888"/>
              <a:ext cx="3867912" cy="1828800"/>
              <a:chOff x="896112" y="3675888"/>
              <a:chExt cx="3867912" cy="1828800"/>
            </a:xfrm>
          </p:grpSpPr>
          <p:pic>
            <p:nvPicPr>
              <p:cNvPr id="10" name="Image 8" descr="preencoded.png"/>
              <p:cNvPicPr>
                <a:picLocks noChangeAspect="1"/>
              </p:cNvPicPr>
              <p:nvPr/>
            </p:nvPicPr>
            <p:blipFill>
              <a:blip r:embed="rId7"/>
              <a:stretch>
                <a:fillRect/>
              </a:stretch>
            </p:blipFill>
            <p:spPr>
              <a:xfrm>
                <a:off x="896112" y="3675888"/>
                <a:ext cx="420624" cy="420624"/>
              </a:xfrm>
              <a:prstGeom prst="rect">
                <a:avLst/>
              </a:prstGeom>
            </p:spPr>
          </p:pic>
          <p:sp>
            <p:nvSpPr>
              <p:cNvPr id="15" name="Text 2"/>
              <p:cNvSpPr/>
              <p:nvPr/>
            </p:nvSpPr>
            <p:spPr>
              <a:xfrm>
                <a:off x="1033272" y="371246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242424"/>
                    </a:solidFill>
                    <a:latin typeface="思源黑体-Regular" pitchFamily="34" charset="0"/>
                    <a:ea typeface="思源黑体-Regular" pitchFamily="34" charset="-122"/>
                    <a:cs typeface="思源黑体-Regular" pitchFamily="34" charset="-120"/>
                  </a:rPr>
                  <a:t>1</a:t>
                </a:r>
                <a:endParaRPr lang="en-US" sz="1920" dirty="0"/>
              </a:p>
            </p:txBody>
          </p:sp>
          <p:sp>
            <p:nvSpPr>
              <p:cNvPr id="16" name="Text 3"/>
              <p:cNvSpPr/>
              <p:nvPr/>
            </p:nvSpPr>
            <p:spPr>
              <a:xfrm>
                <a:off x="914400" y="4279392"/>
                <a:ext cx="3849624" cy="122529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Subscription Bundling: By offering a bundle that includes both a digital subscription and a loyalty program, Bharat Herald can tap into two revenue streams at once.</a:t>
                </a:r>
                <a:endParaRPr lang="en-US" sz="1530" dirty="0"/>
              </a:p>
            </p:txBody>
          </p:sp>
        </p:grpSp>
      </p:grpSp>
      <p:grpSp>
        <p:nvGrpSpPr>
          <p:cNvPr id="24" name="Group 23">
            <a:extLst>
              <a:ext uri="{FF2B5EF4-FFF2-40B4-BE49-F238E27FC236}">
                <a16:creationId xmlns:a16="http://schemas.microsoft.com/office/drawing/2014/main" id="{7EB317F6-24C2-DB9D-1104-0C590D2114DD}"/>
              </a:ext>
            </a:extLst>
          </p:cNvPr>
          <p:cNvGrpSpPr/>
          <p:nvPr/>
        </p:nvGrpSpPr>
        <p:grpSpPr>
          <a:xfrm>
            <a:off x="5175503" y="3465576"/>
            <a:ext cx="4426440" cy="2990088"/>
            <a:chOff x="5175504" y="3465576"/>
            <a:chExt cx="4297680" cy="2990088"/>
          </a:xfrm>
        </p:grpSpPr>
        <p:pic>
          <p:nvPicPr>
            <p:cNvPr id="5" name="Image 3" descr="preencoded.png"/>
            <p:cNvPicPr>
              <a:picLocks noChangeAspect="1"/>
            </p:cNvPicPr>
            <p:nvPr/>
          </p:nvPicPr>
          <p:blipFill>
            <a:blip r:embed="rId6"/>
            <a:stretch>
              <a:fillRect/>
            </a:stretch>
          </p:blipFill>
          <p:spPr>
            <a:xfrm>
              <a:off x="5175504" y="3465576"/>
              <a:ext cx="4297680" cy="2990088"/>
            </a:xfrm>
            <a:prstGeom prst="rect">
              <a:avLst/>
            </a:prstGeom>
          </p:spPr>
        </p:pic>
        <p:pic>
          <p:nvPicPr>
            <p:cNvPr id="11" name="Image 9" descr="preencoded.png"/>
            <p:cNvPicPr>
              <a:picLocks noChangeAspect="1"/>
            </p:cNvPicPr>
            <p:nvPr/>
          </p:nvPicPr>
          <p:blipFill>
            <a:blip r:embed="rId7"/>
            <a:stretch>
              <a:fillRect/>
            </a:stretch>
          </p:blipFill>
          <p:spPr>
            <a:xfrm>
              <a:off x="5385816" y="3675888"/>
              <a:ext cx="420624" cy="420624"/>
            </a:xfrm>
            <a:prstGeom prst="rect">
              <a:avLst/>
            </a:prstGeom>
          </p:spPr>
        </p:pic>
        <p:sp>
          <p:nvSpPr>
            <p:cNvPr id="17" name="Text 4"/>
            <p:cNvSpPr/>
            <p:nvPr/>
          </p:nvSpPr>
          <p:spPr>
            <a:xfrm>
              <a:off x="5522976" y="371246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242424"/>
                  </a:solidFill>
                  <a:latin typeface="思源黑体-Regular" pitchFamily="34" charset="0"/>
                  <a:ea typeface="思源黑体-Regular" pitchFamily="34" charset="-122"/>
                  <a:cs typeface="思源黑体-Regular" pitchFamily="34" charset="-120"/>
                </a:rPr>
                <a:t>2</a:t>
              </a:r>
              <a:endParaRPr lang="en-US" sz="1920" dirty="0"/>
            </a:p>
          </p:txBody>
        </p:sp>
        <p:sp>
          <p:nvSpPr>
            <p:cNvPr id="18" name="Text 5"/>
            <p:cNvSpPr/>
            <p:nvPr/>
          </p:nvSpPr>
          <p:spPr>
            <a:xfrm>
              <a:off x="5394960" y="4279392"/>
              <a:ext cx="3849624" cy="195681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Pay-Per-Article Model: This model could be tested in a few select cities to gauge user interest. It is a good option for highly specialized or exclusive content, allowing Bharat Herald to generate revenue from premium content without forcing users to commit to a full subscription.</a:t>
              </a:r>
              <a:endParaRPr lang="en-US" sz="1530" dirty="0"/>
            </a:p>
          </p:txBody>
        </p:sp>
      </p:grpSp>
      <p:grpSp>
        <p:nvGrpSpPr>
          <p:cNvPr id="27" name="Group 26">
            <a:extLst>
              <a:ext uri="{FF2B5EF4-FFF2-40B4-BE49-F238E27FC236}">
                <a16:creationId xmlns:a16="http://schemas.microsoft.com/office/drawing/2014/main" id="{183CE057-39FA-3065-338C-758459012401}"/>
              </a:ext>
            </a:extLst>
          </p:cNvPr>
          <p:cNvGrpSpPr/>
          <p:nvPr/>
        </p:nvGrpSpPr>
        <p:grpSpPr>
          <a:xfrm>
            <a:off x="9790302" y="3465576"/>
            <a:ext cx="4426440" cy="2990088"/>
            <a:chOff x="9790302" y="3465576"/>
            <a:chExt cx="4426440" cy="2990088"/>
          </a:xfrm>
        </p:grpSpPr>
        <p:pic>
          <p:nvPicPr>
            <p:cNvPr id="6" name="Image 4" descr="preencoded.png"/>
            <p:cNvPicPr>
              <a:picLocks noChangeAspect="1"/>
            </p:cNvPicPr>
            <p:nvPr/>
          </p:nvPicPr>
          <p:blipFill>
            <a:blip r:embed="rId8"/>
            <a:stretch>
              <a:fillRect/>
            </a:stretch>
          </p:blipFill>
          <p:spPr>
            <a:xfrm>
              <a:off x="9790302" y="3465576"/>
              <a:ext cx="4426440" cy="2990088"/>
            </a:xfrm>
            <a:prstGeom prst="rect">
              <a:avLst/>
            </a:prstGeom>
          </p:spPr>
        </p:pic>
        <p:pic>
          <p:nvPicPr>
            <p:cNvPr id="12" name="Image 10" descr="preencoded.png"/>
            <p:cNvPicPr>
              <a:picLocks noChangeAspect="1"/>
            </p:cNvPicPr>
            <p:nvPr/>
          </p:nvPicPr>
          <p:blipFill>
            <a:blip r:embed="rId7"/>
            <a:stretch>
              <a:fillRect/>
            </a:stretch>
          </p:blipFill>
          <p:spPr>
            <a:xfrm>
              <a:off x="10006915" y="3675888"/>
              <a:ext cx="433226" cy="420624"/>
            </a:xfrm>
            <a:prstGeom prst="rect">
              <a:avLst/>
            </a:prstGeom>
          </p:spPr>
        </p:pic>
        <p:sp>
          <p:nvSpPr>
            <p:cNvPr id="19" name="Text 6"/>
            <p:cNvSpPr/>
            <p:nvPr/>
          </p:nvSpPr>
          <p:spPr>
            <a:xfrm>
              <a:off x="10157602" y="3712464"/>
              <a:ext cx="150687" cy="365760"/>
            </a:xfrm>
            <a:prstGeom prst="rect">
              <a:avLst/>
            </a:prstGeom>
            <a:noFill/>
            <a:ln/>
          </p:spPr>
          <p:txBody>
            <a:bodyPr wrap="none" lIns="0" tIns="0" rIns="0" bIns="0" rtlCol="0" anchor="ctr"/>
            <a:lstStyle/>
            <a:p>
              <a:pPr marL="0" indent="0" algn="l">
                <a:lnSpc>
                  <a:spcPts val="2300"/>
                </a:lnSpc>
                <a:buNone/>
              </a:pPr>
              <a:r>
                <a:rPr lang="en-US" sz="1920" dirty="0">
                  <a:solidFill>
                    <a:srgbClr val="242424"/>
                  </a:solidFill>
                  <a:latin typeface="思源黑体-Regular" pitchFamily="34" charset="0"/>
                  <a:ea typeface="思源黑体-Regular" pitchFamily="34" charset="-122"/>
                  <a:cs typeface="思源黑体-Regular" pitchFamily="34" charset="-120"/>
                </a:rPr>
                <a:t>3</a:t>
              </a:r>
              <a:endParaRPr lang="en-US" sz="1920" dirty="0"/>
            </a:p>
          </p:txBody>
        </p:sp>
        <p:sp>
          <p:nvSpPr>
            <p:cNvPr id="20" name="Text 7"/>
            <p:cNvSpPr/>
            <p:nvPr/>
          </p:nvSpPr>
          <p:spPr>
            <a:xfrm>
              <a:off x="10025751" y="4279392"/>
              <a:ext cx="3964960" cy="978408"/>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Loyalty Programs: A loyalty program can increase customer lifetime value and create a direct relationship with the audience.</a:t>
              </a:r>
              <a:endParaRPr lang="en-US" sz="1530"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280160"/>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464808"/>
            <a:ext cx="13267944" cy="27432"/>
          </a:xfrm>
          <a:prstGeom prst="rect">
            <a:avLst/>
          </a:prstGeom>
        </p:spPr>
      </p:pic>
      <p:sp>
        <p:nvSpPr>
          <p:cNvPr id="6" name="Text 0"/>
          <p:cNvSpPr/>
          <p:nvPr/>
        </p:nvSpPr>
        <p:spPr>
          <a:xfrm>
            <a:off x="923544" y="140817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1819656"/>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20</a:t>
            </a:r>
            <a:endParaRPr lang="en-US" sz="5290" dirty="0"/>
          </a:p>
        </p:txBody>
      </p:sp>
      <p:sp>
        <p:nvSpPr>
          <p:cNvPr id="8" name="Text 2"/>
          <p:cNvSpPr/>
          <p:nvPr/>
        </p:nvSpPr>
        <p:spPr>
          <a:xfrm>
            <a:off x="923544" y="2843784"/>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63931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685800" y="410565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4160520" y="1280160"/>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56285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029200"/>
            <a:ext cx="13267944" cy="1225296"/>
          </a:xfrm>
          <a:prstGeom prst="rect">
            <a:avLst/>
          </a:prstGeom>
          <a:noFill/>
          <a:ln/>
        </p:spPr>
        <p:txBody>
          <a:bodyPr wrap="squar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Leveraging Local Influencers or Journalists to Re-establish Digital Credibility in Regional Markets</a:t>
            </a:r>
            <a:endParaRPr lang="en-US" sz="3840" dirty="0"/>
          </a:p>
        </p:txBody>
      </p:sp>
      <p:sp>
        <p:nvSpPr>
          <p:cNvPr id="14" name="Text 8"/>
          <p:cNvSpPr/>
          <p:nvPr/>
        </p:nvSpPr>
        <p:spPr>
          <a:xfrm>
            <a:off x="685800" y="671169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3547872"/>
            <a:ext cx="4270248" cy="2377440"/>
          </a:xfrm>
          <a:prstGeom prst="rect">
            <a:avLst/>
          </a:prstGeom>
        </p:spPr>
      </p:pic>
      <p:pic>
        <p:nvPicPr>
          <p:cNvPr id="5" name="Image 3" descr="preencoded.png"/>
          <p:cNvPicPr>
            <a:picLocks noChangeAspect="1"/>
          </p:cNvPicPr>
          <p:nvPr/>
        </p:nvPicPr>
        <p:blipFill>
          <a:blip r:embed="rId5"/>
          <a:stretch>
            <a:fillRect/>
          </a:stretch>
        </p:blipFill>
        <p:spPr>
          <a:xfrm>
            <a:off x="5184648" y="3547872"/>
            <a:ext cx="4270248" cy="2377440"/>
          </a:xfrm>
          <a:prstGeom prst="rect">
            <a:avLst/>
          </a:prstGeom>
        </p:spPr>
      </p:pic>
      <p:pic>
        <p:nvPicPr>
          <p:cNvPr id="9" name="Image 7" descr="preencoded.png"/>
          <p:cNvPicPr>
            <a:picLocks noChangeAspect="1"/>
          </p:cNvPicPr>
          <p:nvPr/>
        </p:nvPicPr>
        <p:blipFill>
          <a:blip r:embed="rId6"/>
          <a:stretch>
            <a:fillRect/>
          </a:stretch>
        </p:blipFill>
        <p:spPr>
          <a:xfrm>
            <a:off x="9656064" y="3867912"/>
            <a:ext cx="4297680" cy="2066544"/>
          </a:xfrm>
          <a:prstGeom prst="rect">
            <a:avLst/>
          </a:prstGeom>
        </p:spPr>
      </p:pic>
      <p:pic>
        <p:nvPicPr>
          <p:cNvPr id="15" name="Image 13" descr="preencoded.png"/>
          <p:cNvPicPr>
            <a:picLocks noChangeAspect="1"/>
          </p:cNvPicPr>
          <p:nvPr/>
        </p:nvPicPr>
        <p:blipFill>
          <a:blip r:embed="rId7"/>
          <a:stretch>
            <a:fillRect/>
          </a:stretch>
        </p:blipFill>
        <p:spPr>
          <a:xfrm>
            <a:off x="11512296" y="3547872"/>
            <a:ext cx="585216" cy="585216"/>
          </a:xfrm>
          <a:prstGeom prst="rect">
            <a:avLst/>
          </a:prstGeom>
        </p:spPr>
      </p:pic>
      <p:sp>
        <p:nvSpPr>
          <p:cNvPr id="16" name="Text 0"/>
          <p:cNvSpPr/>
          <p:nvPr/>
        </p:nvSpPr>
        <p:spPr>
          <a:xfrm>
            <a:off x="685800" y="2093976"/>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Leveraging Local Influencers or Journalists to Re-establish Digital Credibility in Regional Markets</a:t>
            </a:r>
            <a:endParaRPr lang="en-US" sz="3840" dirty="0"/>
          </a:p>
        </p:txBody>
      </p:sp>
      <p:grpSp>
        <p:nvGrpSpPr>
          <p:cNvPr id="31" name="Group 30">
            <a:extLst>
              <a:ext uri="{FF2B5EF4-FFF2-40B4-BE49-F238E27FC236}">
                <a16:creationId xmlns:a16="http://schemas.microsoft.com/office/drawing/2014/main" id="{E9C50397-8A58-7E6A-BB35-387629B90E7A}"/>
              </a:ext>
            </a:extLst>
          </p:cNvPr>
          <p:cNvGrpSpPr/>
          <p:nvPr/>
        </p:nvGrpSpPr>
        <p:grpSpPr>
          <a:xfrm>
            <a:off x="685800" y="3547872"/>
            <a:ext cx="4297680" cy="2386584"/>
            <a:chOff x="685800" y="3547872"/>
            <a:chExt cx="4297680" cy="2386584"/>
          </a:xfrm>
        </p:grpSpPr>
        <p:pic>
          <p:nvPicPr>
            <p:cNvPr id="7" name="Image 5" descr="preencoded.png"/>
            <p:cNvPicPr>
              <a:picLocks noChangeAspect="1"/>
            </p:cNvPicPr>
            <p:nvPr/>
          </p:nvPicPr>
          <p:blipFill>
            <a:blip r:embed="rId8"/>
            <a:stretch>
              <a:fillRect/>
            </a:stretch>
          </p:blipFill>
          <p:spPr>
            <a:xfrm>
              <a:off x="685800" y="3867912"/>
              <a:ext cx="4297680" cy="2066544"/>
            </a:xfrm>
            <a:prstGeom prst="rect">
              <a:avLst/>
            </a:prstGeom>
          </p:spPr>
        </p:pic>
        <p:grpSp>
          <p:nvGrpSpPr>
            <p:cNvPr id="27" name="Group 26">
              <a:extLst>
                <a:ext uri="{FF2B5EF4-FFF2-40B4-BE49-F238E27FC236}">
                  <a16:creationId xmlns:a16="http://schemas.microsoft.com/office/drawing/2014/main" id="{D00EF07F-74A0-216A-08F4-3E6D10263EC7}"/>
                </a:ext>
              </a:extLst>
            </p:cNvPr>
            <p:cNvGrpSpPr/>
            <p:nvPr/>
          </p:nvGrpSpPr>
          <p:grpSpPr>
            <a:xfrm>
              <a:off x="685800" y="3547872"/>
              <a:ext cx="4297680" cy="1965960"/>
              <a:chOff x="685800" y="3547872"/>
              <a:chExt cx="4297680" cy="1965960"/>
            </a:xfrm>
          </p:grpSpPr>
          <p:pic>
            <p:nvPicPr>
              <p:cNvPr id="10" name="Image 8" descr="preencoded.png"/>
              <p:cNvPicPr>
                <a:picLocks noChangeAspect="1"/>
              </p:cNvPicPr>
              <p:nvPr/>
            </p:nvPicPr>
            <p:blipFill>
              <a:blip r:embed="rId9"/>
              <a:stretch>
                <a:fillRect/>
              </a:stretch>
            </p:blipFill>
            <p:spPr>
              <a:xfrm>
                <a:off x="685800" y="3776472"/>
                <a:ext cx="4297680" cy="128016"/>
              </a:xfrm>
              <a:prstGeom prst="rect">
                <a:avLst/>
              </a:prstGeom>
            </p:spPr>
          </p:pic>
          <p:pic>
            <p:nvPicPr>
              <p:cNvPr id="13" name="Image 11" descr="preencoded.png"/>
              <p:cNvPicPr>
                <a:picLocks noChangeAspect="1"/>
              </p:cNvPicPr>
              <p:nvPr/>
            </p:nvPicPr>
            <p:blipFill>
              <a:blip r:embed="rId7"/>
              <a:stretch>
                <a:fillRect/>
              </a:stretch>
            </p:blipFill>
            <p:spPr>
              <a:xfrm>
                <a:off x="2542032" y="3547872"/>
                <a:ext cx="585216" cy="585216"/>
              </a:xfrm>
              <a:prstGeom prst="rect">
                <a:avLst/>
              </a:prstGeom>
            </p:spPr>
          </p:pic>
          <p:sp>
            <p:nvSpPr>
              <p:cNvPr id="17" name="Text 1"/>
              <p:cNvSpPr/>
              <p:nvPr/>
            </p:nvSpPr>
            <p:spPr>
              <a:xfrm>
                <a:off x="914400" y="4288536"/>
                <a:ext cx="3849624" cy="122529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Identify Top-Performing Cities: Identify which regional markets are most critical for the business. This is where the initial focus should be for influencer partnerships.</a:t>
                </a:r>
                <a:endParaRPr lang="en-US" sz="1530" dirty="0"/>
              </a:p>
            </p:txBody>
          </p:sp>
          <p:sp>
            <p:nvSpPr>
              <p:cNvPr id="18" name="Text 2"/>
              <p:cNvSpPr/>
              <p:nvPr/>
            </p:nvSpPr>
            <p:spPr>
              <a:xfrm>
                <a:off x="2743200" y="3621024"/>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242424"/>
                    </a:solidFill>
                    <a:latin typeface="思源黑体-Regular" pitchFamily="34" charset="0"/>
                    <a:ea typeface="思源黑体-Regular" pitchFamily="34" charset="-122"/>
                    <a:cs typeface="思源黑体-Regular" pitchFamily="34" charset="-120"/>
                  </a:rPr>
                  <a:t>1</a:t>
                </a:r>
                <a:endParaRPr lang="en-US" sz="2300" dirty="0"/>
              </a:p>
            </p:txBody>
          </p:sp>
        </p:grpSp>
      </p:grpSp>
      <p:grpSp>
        <p:nvGrpSpPr>
          <p:cNvPr id="28" name="Group 27">
            <a:extLst>
              <a:ext uri="{FF2B5EF4-FFF2-40B4-BE49-F238E27FC236}">
                <a16:creationId xmlns:a16="http://schemas.microsoft.com/office/drawing/2014/main" id="{39A99A7D-0559-4FA4-C968-6F4148787161}"/>
              </a:ext>
            </a:extLst>
          </p:cNvPr>
          <p:cNvGrpSpPr/>
          <p:nvPr/>
        </p:nvGrpSpPr>
        <p:grpSpPr>
          <a:xfrm>
            <a:off x="5175504" y="3547872"/>
            <a:ext cx="4297680" cy="2386584"/>
            <a:chOff x="5175504" y="3547872"/>
            <a:chExt cx="4297680" cy="2386584"/>
          </a:xfrm>
        </p:grpSpPr>
        <p:pic>
          <p:nvPicPr>
            <p:cNvPr id="8" name="Image 6" descr="preencoded.png"/>
            <p:cNvPicPr>
              <a:picLocks noChangeAspect="1"/>
            </p:cNvPicPr>
            <p:nvPr/>
          </p:nvPicPr>
          <p:blipFill>
            <a:blip r:embed="rId8"/>
            <a:stretch>
              <a:fillRect/>
            </a:stretch>
          </p:blipFill>
          <p:spPr>
            <a:xfrm>
              <a:off x="5175504" y="3867912"/>
              <a:ext cx="4297680" cy="2066544"/>
            </a:xfrm>
            <a:prstGeom prst="rect">
              <a:avLst/>
            </a:prstGeom>
          </p:spPr>
        </p:pic>
        <p:pic>
          <p:nvPicPr>
            <p:cNvPr id="11" name="Image 9" descr="preencoded.png"/>
            <p:cNvPicPr>
              <a:picLocks noChangeAspect="1"/>
            </p:cNvPicPr>
            <p:nvPr/>
          </p:nvPicPr>
          <p:blipFill>
            <a:blip r:embed="rId9"/>
            <a:stretch>
              <a:fillRect/>
            </a:stretch>
          </p:blipFill>
          <p:spPr>
            <a:xfrm>
              <a:off x="5175504" y="3776472"/>
              <a:ext cx="4297680" cy="128016"/>
            </a:xfrm>
            <a:prstGeom prst="rect">
              <a:avLst/>
            </a:prstGeom>
          </p:spPr>
        </p:pic>
        <p:pic>
          <p:nvPicPr>
            <p:cNvPr id="14" name="Image 12" descr="preencoded.png"/>
            <p:cNvPicPr>
              <a:picLocks noChangeAspect="1"/>
            </p:cNvPicPr>
            <p:nvPr/>
          </p:nvPicPr>
          <p:blipFill>
            <a:blip r:embed="rId7"/>
            <a:stretch>
              <a:fillRect/>
            </a:stretch>
          </p:blipFill>
          <p:spPr>
            <a:xfrm>
              <a:off x="7022592" y="3547872"/>
              <a:ext cx="585216" cy="585216"/>
            </a:xfrm>
            <a:prstGeom prst="rect">
              <a:avLst/>
            </a:prstGeom>
          </p:spPr>
        </p:pic>
        <p:sp>
          <p:nvSpPr>
            <p:cNvPr id="19" name="Text 3"/>
            <p:cNvSpPr/>
            <p:nvPr/>
          </p:nvSpPr>
          <p:spPr>
            <a:xfrm>
              <a:off x="5394960" y="4288536"/>
              <a:ext cx="3849624" cy="122529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Re-engage with Key Journalists: Bharat Herald should identify their most respected and well-known local journalists and empower them to create digital-first content.</a:t>
              </a:r>
              <a:endParaRPr lang="en-US" sz="1530" dirty="0"/>
            </a:p>
          </p:txBody>
        </p:sp>
        <p:sp>
          <p:nvSpPr>
            <p:cNvPr id="20" name="Text 4"/>
            <p:cNvSpPr/>
            <p:nvPr/>
          </p:nvSpPr>
          <p:spPr>
            <a:xfrm>
              <a:off x="7232904" y="3621024"/>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242424"/>
                  </a:solidFill>
                  <a:latin typeface="思源黑体-Regular" pitchFamily="34" charset="0"/>
                  <a:ea typeface="思源黑体-Regular" pitchFamily="34" charset="-122"/>
                  <a:cs typeface="思源黑体-Regular" pitchFamily="34" charset="-120"/>
                </a:rPr>
                <a:t>2</a:t>
              </a:r>
              <a:endParaRPr lang="en-US" sz="2300" dirty="0"/>
            </a:p>
          </p:txBody>
        </p:sp>
      </p:grpSp>
      <p:grpSp>
        <p:nvGrpSpPr>
          <p:cNvPr id="32" name="Group 31">
            <a:extLst>
              <a:ext uri="{FF2B5EF4-FFF2-40B4-BE49-F238E27FC236}">
                <a16:creationId xmlns:a16="http://schemas.microsoft.com/office/drawing/2014/main" id="{192AFF1B-5875-0FD3-9195-3387E447658B}"/>
              </a:ext>
            </a:extLst>
          </p:cNvPr>
          <p:cNvGrpSpPr/>
          <p:nvPr/>
        </p:nvGrpSpPr>
        <p:grpSpPr>
          <a:xfrm>
            <a:off x="9656064" y="3547872"/>
            <a:ext cx="4297680" cy="2377440"/>
            <a:chOff x="9656064" y="3547872"/>
            <a:chExt cx="4297680" cy="2377440"/>
          </a:xfrm>
        </p:grpSpPr>
        <p:pic>
          <p:nvPicPr>
            <p:cNvPr id="6" name="Image 4" descr="preencoded.png"/>
            <p:cNvPicPr>
              <a:picLocks noChangeAspect="1"/>
            </p:cNvPicPr>
            <p:nvPr/>
          </p:nvPicPr>
          <p:blipFill>
            <a:blip r:embed="rId5"/>
            <a:stretch>
              <a:fillRect/>
            </a:stretch>
          </p:blipFill>
          <p:spPr>
            <a:xfrm>
              <a:off x="9674352" y="3547872"/>
              <a:ext cx="4270248" cy="2377440"/>
            </a:xfrm>
            <a:prstGeom prst="rect">
              <a:avLst/>
            </a:prstGeom>
          </p:spPr>
        </p:pic>
        <p:pic>
          <p:nvPicPr>
            <p:cNvPr id="12" name="Image 10" descr="preencoded.png"/>
            <p:cNvPicPr>
              <a:picLocks noChangeAspect="1"/>
            </p:cNvPicPr>
            <p:nvPr/>
          </p:nvPicPr>
          <p:blipFill>
            <a:blip r:embed="rId10"/>
            <a:stretch>
              <a:fillRect/>
            </a:stretch>
          </p:blipFill>
          <p:spPr>
            <a:xfrm>
              <a:off x="9656064" y="3776472"/>
              <a:ext cx="4297680" cy="128016"/>
            </a:xfrm>
            <a:prstGeom prst="rect">
              <a:avLst/>
            </a:prstGeom>
          </p:spPr>
        </p:pic>
        <p:sp>
          <p:nvSpPr>
            <p:cNvPr id="21" name="Text 5"/>
            <p:cNvSpPr/>
            <p:nvPr/>
          </p:nvSpPr>
          <p:spPr>
            <a:xfrm>
              <a:off x="9884664" y="4288536"/>
              <a:ext cx="3849624" cy="122529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Partnership with Influencers: By partnering with local influencers who have a strong digital following, Bharat Herald can tap into new audiences and build credibility in regional markets.</a:t>
              </a:r>
              <a:endParaRPr lang="en-US" sz="1530" dirty="0"/>
            </a:p>
          </p:txBody>
        </p:sp>
        <p:sp>
          <p:nvSpPr>
            <p:cNvPr id="22" name="Text 6"/>
            <p:cNvSpPr/>
            <p:nvPr/>
          </p:nvSpPr>
          <p:spPr>
            <a:xfrm>
              <a:off x="11722608" y="3621024"/>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242424"/>
                  </a:solidFill>
                  <a:latin typeface="思源黑体-Regular" pitchFamily="34" charset="0"/>
                  <a:ea typeface="思源黑体-Regular" pitchFamily="34" charset="-122"/>
                  <a:cs typeface="思源黑体-Regular" pitchFamily="34" charset="-120"/>
                </a:rPr>
                <a:t>3</a:t>
              </a:r>
              <a:endParaRPr lang="en-US" sz="2300"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2F1EDC20-9E42-E67C-B255-F2AE8CFCB26C}"/>
              </a:ext>
            </a:extLst>
          </p:cNvPr>
          <p:cNvPicPr>
            <a:picLocks noChangeAspect="1"/>
          </p:cNvPicPr>
          <p:nvPr/>
        </p:nvPicPr>
        <p:blipFill>
          <a:blip r:embed="rId2"/>
          <a:stretch>
            <a:fillRect/>
          </a:stretch>
        </p:blipFill>
        <p:spPr>
          <a:xfrm>
            <a:off x="0" y="0"/>
            <a:ext cx="14630400" cy="8238744"/>
          </a:xfrm>
          <a:prstGeom prst="rect">
            <a:avLst/>
          </a:prstGeom>
        </p:spPr>
      </p:pic>
      <p:pic>
        <p:nvPicPr>
          <p:cNvPr id="3" name="Image 2" descr="preencoded.png">
            <a:extLst>
              <a:ext uri="{FF2B5EF4-FFF2-40B4-BE49-F238E27FC236}">
                <a16:creationId xmlns:a16="http://schemas.microsoft.com/office/drawing/2014/main" id="{7152ECCE-5872-1915-111F-4FB246E4BE83}"/>
              </a:ext>
            </a:extLst>
          </p:cNvPr>
          <p:cNvPicPr>
            <a:picLocks noChangeAspect="1"/>
          </p:cNvPicPr>
          <p:nvPr/>
        </p:nvPicPr>
        <p:blipFill>
          <a:blip r:embed="rId3"/>
          <a:stretch>
            <a:fillRect/>
          </a:stretch>
        </p:blipFill>
        <p:spPr>
          <a:xfrm>
            <a:off x="704088" y="1581912"/>
            <a:ext cx="2871216" cy="1938528"/>
          </a:xfrm>
          <a:prstGeom prst="rect">
            <a:avLst/>
          </a:prstGeom>
        </p:spPr>
      </p:pic>
      <p:sp>
        <p:nvSpPr>
          <p:cNvPr id="4" name="Text 1">
            <a:extLst>
              <a:ext uri="{FF2B5EF4-FFF2-40B4-BE49-F238E27FC236}">
                <a16:creationId xmlns:a16="http://schemas.microsoft.com/office/drawing/2014/main" id="{0CACE363-D180-598F-FE5D-5C8945DC5F70}"/>
              </a:ext>
            </a:extLst>
          </p:cNvPr>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21</a:t>
            </a:r>
            <a:endParaRPr lang="en-US" sz="5290" dirty="0"/>
          </a:p>
        </p:txBody>
      </p:sp>
      <p:cxnSp>
        <p:nvCxnSpPr>
          <p:cNvPr id="6" name="Straight Connector 5">
            <a:extLst>
              <a:ext uri="{FF2B5EF4-FFF2-40B4-BE49-F238E27FC236}">
                <a16:creationId xmlns:a16="http://schemas.microsoft.com/office/drawing/2014/main" id="{A81FA452-E854-8CEB-6F49-0DD94347806F}"/>
              </a:ext>
            </a:extLst>
          </p:cNvPr>
          <p:cNvCxnSpPr/>
          <p:nvPr/>
        </p:nvCxnSpPr>
        <p:spPr>
          <a:xfrm>
            <a:off x="548640" y="6309360"/>
            <a:ext cx="13533120" cy="720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2391083-B71A-37A0-B8AD-FB01EF6E4C16}"/>
              </a:ext>
            </a:extLst>
          </p:cNvPr>
          <p:cNvSpPr txBox="1"/>
          <p:nvPr/>
        </p:nvSpPr>
        <p:spPr>
          <a:xfrm>
            <a:off x="1620982" y="5299364"/>
            <a:ext cx="11970327" cy="966418"/>
          </a:xfrm>
          <a:prstGeom prst="rect">
            <a:avLst/>
          </a:prstGeom>
          <a:noFill/>
        </p:spPr>
        <p:txBody>
          <a:bodyPr wrap="square" rtlCol="0">
            <a:spAutoFit/>
          </a:bodyPr>
          <a:lstStyle/>
          <a:p>
            <a:pPr algn="r"/>
            <a:r>
              <a:rPr lang="en-IN" sz="3880" dirty="0"/>
              <a:t>From Survival to Sustainability</a:t>
            </a:r>
          </a:p>
          <a:p>
            <a:endParaRPr lang="en-IN" dirty="0"/>
          </a:p>
        </p:txBody>
      </p:sp>
    </p:spTree>
    <p:extLst>
      <p:ext uri="{BB962C8B-B14F-4D97-AF65-F5344CB8AC3E}">
        <p14:creationId xmlns:p14="http://schemas.microsoft.com/office/powerpoint/2010/main" val="3794993285"/>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extLst>
              <a:ext uri="{BEBA8EAE-BF5A-486C-A8C5-ECC9F3942E4B}">
                <a14:imgProps xmlns:a14="http://schemas.microsoft.com/office/drawing/2010/main">
                  <a14:imgLayer r:embed="rId3">
                    <a14:imgEffect>
                      <a14:sharpenSoften amount="-46000"/>
                    </a14:imgEffect>
                    <a14:imgEffect>
                      <a14:brightnessContrast bright="-16000" contrast="-35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6FE27C-9FC0-4D9D-F6F3-DF7C5F559E13}"/>
              </a:ext>
            </a:extLst>
          </p:cNvPr>
          <p:cNvSpPr txBox="1"/>
          <p:nvPr/>
        </p:nvSpPr>
        <p:spPr>
          <a:xfrm>
            <a:off x="1620982" y="1995055"/>
            <a:ext cx="3512127" cy="3139321"/>
          </a:xfrm>
          <a:prstGeom prst="rect">
            <a:avLst/>
          </a:prstGeom>
          <a:noFill/>
        </p:spPr>
        <p:txBody>
          <a:bodyPr wrap="square" rtlCol="0">
            <a:spAutoFit/>
          </a:bodyPr>
          <a:lstStyle/>
          <a:p>
            <a:r>
              <a:rPr lang="en-US" dirty="0">
                <a:latin typeface="+mj-lt"/>
              </a:rPr>
              <a:t>The decline in print is irreversible, but a clear demand for Bharat Herald's journalism exists in the digital space. By executing this phased transformation—starting with a targeted relaunch, diversifying content, and scaling monetization—the organization can build a sustainable and profitable future.</a:t>
            </a:r>
          </a:p>
          <a:p>
            <a:endParaRPr lang="en-IN" dirty="0"/>
          </a:p>
        </p:txBody>
      </p:sp>
    </p:spTree>
    <p:extLst>
      <p:ext uri="{BB962C8B-B14F-4D97-AF65-F5344CB8AC3E}">
        <p14:creationId xmlns:p14="http://schemas.microsoft.com/office/powerpoint/2010/main" val="22475808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22</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Bibliography</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7" name="Text 0"/>
          <p:cNvSpPr/>
          <p:nvPr/>
        </p:nvSpPr>
        <p:spPr>
          <a:xfrm>
            <a:off x="685800" y="379476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Adaptation Strategies Adopted by Indian Print Media</a:t>
            </a:r>
            <a:endParaRPr lang="en-US" sz="3840" dirty="0"/>
          </a:p>
        </p:txBody>
      </p:sp>
      <p:grpSp>
        <p:nvGrpSpPr>
          <p:cNvPr id="11" name="Group 10">
            <a:extLst>
              <a:ext uri="{FF2B5EF4-FFF2-40B4-BE49-F238E27FC236}">
                <a16:creationId xmlns:a16="http://schemas.microsoft.com/office/drawing/2014/main" id="{9FB3FB68-196B-79A0-095C-67B5CC4EFA28}"/>
              </a:ext>
            </a:extLst>
          </p:cNvPr>
          <p:cNvGrpSpPr/>
          <p:nvPr/>
        </p:nvGrpSpPr>
        <p:grpSpPr>
          <a:xfrm>
            <a:off x="685800" y="4626864"/>
            <a:ext cx="4297680" cy="1920240"/>
            <a:chOff x="685800" y="4626864"/>
            <a:chExt cx="4297680" cy="1920240"/>
          </a:xfrm>
        </p:grpSpPr>
        <p:pic>
          <p:nvPicPr>
            <p:cNvPr id="4" name="Image 2" descr="preencoded.png"/>
            <p:cNvPicPr>
              <a:picLocks noChangeAspect="1"/>
            </p:cNvPicPr>
            <p:nvPr/>
          </p:nvPicPr>
          <p:blipFill>
            <a:blip r:embed="rId5"/>
            <a:stretch>
              <a:fillRect/>
            </a:stretch>
          </p:blipFill>
          <p:spPr>
            <a:xfrm>
              <a:off x="685800" y="4626864"/>
              <a:ext cx="4297680" cy="1920240"/>
            </a:xfrm>
            <a:prstGeom prst="rect">
              <a:avLst/>
            </a:prstGeom>
          </p:spPr>
        </p:pic>
        <p:sp>
          <p:nvSpPr>
            <p:cNvPr id="8" name="Text 1"/>
            <p:cNvSpPr/>
            <p:nvPr/>
          </p:nvSpPr>
          <p:spPr>
            <a:xfrm>
              <a:off x="914400" y="4855464"/>
              <a:ext cx="3849624" cy="1225296"/>
            </a:xfrm>
            <a:prstGeom prst="rect">
              <a:avLst/>
            </a:prstGeom>
            <a:noFill/>
            <a:ln/>
          </p:spPr>
          <p:txBody>
            <a:bodyPr wrap="square" lIns="0" tIns="0" rIns="0" bIns="0" rtlCol="0" anchor="ctr"/>
            <a:lstStyle/>
            <a:p>
              <a:pPr marL="0" indent="0" algn="l">
                <a:lnSpc>
                  <a:spcPts val="1920"/>
                </a:lnSpc>
                <a:buNone/>
              </a:pPr>
              <a:r>
                <a:rPr lang="en-US" sz="1530" b="1" dirty="0">
                  <a:solidFill>
                    <a:srgbClr val="464646"/>
                  </a:solidFill>
                  <a:latin typeface="思源黑体-Regular" pitchFamily="34" charset="0"/>
                  <a:ea typeface="思源黑体-Regular" pitchFamily="34" charset="-122"/>
                  <a:cs typeface="思源黑体-Regular" pitchFamily="34" charset="-120"/>
                </a:rPr>
                <a:t>Digital Transformation and Hybrid Models</a:t>
              </a:r>
              <a:r>
                <a:rPr lang="en-US" sz="1530" dirty="0">
                  <a:solidFill>
                    <a:srgbClr val="464646"/>
                  </a:solidFill>
                  <a:latin typeface="思源黑体-Regular" pitchFamily="34" charset="0"/>
                  <a:ea typeface="思源黑体-Regular" pitchFamily="34" charset="-122"/>
                  <a:cs typeface="思源黑体-Regular" pitchFamily="34" charset="-120"/>
                </a:rPr>
                <a:t>: As physical circulation declined, print media organizations hastened their move to digital platforms.</a:t>
              </a:r>
              <a:endParaRPr lang="en-US" sz="1530" dirty="0"/>
            </a:p>
          </p:txBody>
        </p:sp>
      </p:grpSp>
      <p:grpSp>
        <p:nvGrpSpPr>
          <p:cNvPr id="12" name="Group 11">
            <a:extLst>
              <a:ext uri="{FF2B5EF4-FFF2-40B4-BE49-F238E27FC236}">
                <a16:creationId xmlns:a16="http://schemas.microsoft.com/office/drawing/2014/main" id="{87DCC9C7-17BB-B0F9-250F-207C40900259}"/>
              </a:ext>
            </a:extLst>
          </p:cNvPr>
          <p:cNvGrpSpPr/>
          <p:nvPr/>
        </p:nvGrpSpPr>
        <p:grpSpPr>
          <a:xfrm>
            <a:off x="5175504" y="4626864"/>
            <a:ext cx="4297680" cy="1920240"/>
            <a:chOff x="5175504" y="4626864"/>
            <a:chExt cx="4297680" cy="1920240"/>
          </a:xfrm>
        </p:grpSpPr>
        <p:pic>
          <p:nvPicPr>
            <p:cNvPr id="5" name="Image 3" descr="preencoded.png"/>
            <p:cNvPicPr>
              <a:picLocks noChangeAspect="1"/>
            </p:cNvPicPr>
            <p:nvPr/>
          </p:nvPicPr>
          <p:blipFill>
            <a:blip r:embed="rId5"/>
            <a:stretch>
              <a:fillRect/>
            </a:stretch>
          </p:blipFill>
          <p:spPr>
            <a:xfrm>
              <a:off x="5175504" y="4626864"/>
              <a:ext cx="4297680" cy="1920240"/>
            </a:xfrm>
            <a:prstGeom prst="rect">
              <a:avLst/>
            </a:prstGeom>
          </p:spPr>
        </p:pic>
        <p:sp>
          <p:nvSpPr>
            <p:cNvPr id="9" name="Text 2"/>
            <p:cNvSpPr/>
            <p:nvPr/>
          </p:nvSpPr>
          <p:spPr>
            <a:xfrm>
              <a:off x="5394960" y="4855464"/>
              <a:ext cx="3849624" cy="978408"/>
            </a:xfrm>
            <a:prstGeom prst="rect">
              <a:avLst/>
            </a:prstGeom>
            <a:noFill/>
            <a:ln/>
          </p:spPr>
          <p:txBody>
            <a:bodyPr wrap="square" lIns="0" tIns="0" rIns="0" bIns="0" rtlCol="0" anchor="ctr"/>
            <a:lstStyle/>
            <a:p>
              <a:pPr marL="0" indent="0" algn="l">
                <a:lnSpc>
                  <a:spcPts val="1920"/>
                </a:lnSpc>
                <a:buNone/>
              </a:pPr>
              <a:r>
                <a:rPr lang="en-US" sz="1530" b="1" dirty="0">
                  <a:solidFill>
                    <a:srgbClr val="464646"/>
                  </a:solidFill>
                  <a:latin typeface="思源黑体-Regular" pitchFamily="34" charset="0"/>
                  <a:ea typeface="思源黑体-Regular" pitchFamily="34" charset="-122"/>
                  <a:cs typeface="思源黑体-Regular" pitchFamily="34" charset="-120"/>
                </a:rPr>
                <a:t>Content Strategy Shifts: </a:t>
              </a:r>
              <a:r>
                <a:rPr lang="en-US" sz="1530" dirty="0">
                  <a:solidFill>
                    <a:srgbClr val="464646"/>
                  </a:solidFill>
                  <a:latin typeface="思源黑体-Regular" pitchFamily="34" charset="0"/>
                  <a:ea typeface="思源黑体-Regular" pitchFamily="34" charset="-122"/>
                  <a:cs typeface="思源黑体-Regular" pitchFamily="34" charset="-120"/>
                </a:rPr>
                <a:t>The focus of print media shifted towards health-related content and updates about COVID-19.</a:t>
              </a:r>
              <a:endParaRPr lang="en-US" sz="1530" dirty="0"/>
            </a:p>
          </p:txBody>
        </p:sp>
      </p:grpSp>
      <p:grpSp>
        <p:nvGrpSpPr>
          <p:cNvPr id="13" name="Group 12">
            <a:extLst>
              <a:ext uri="{FF2B5EF4-FFF2-40B4-BE49-F238E27FC236}">
                <a16:creationId xmlns:a16="http://schemas.microsoft.com/office/drawing/2014/main" id="{4589CB5F-4D71-CE2D-1235-57DB509A1E35}"/>
              </a:ext>
            </a:extLst>
          </p:cNvPr>
          <p:cNvGrpSpPr/>
          <p:nvPr/>
        </p:nvGrpSpPr>
        <p:grpSpPr>
          <a:xfrm>
            <a:off x="9656064" y="4626864"/>
            <a:ext cx="4297680" cy="1920240"/>
            <a:chOff x="9656064" y="4626864"/>
            <a:chExt cx="4297680" cy="1920240"/>
          </a:xfrm>
        </p:grpSpPr>
        <p:pic>
          <p:nvPicPr>
            <p:cNvPr id="6" name="Image 4" descr="preencoded.png"/>
            <p:cNvPicPr>
              <a:picLocks noChangeAspect="1"/>
            </p:cNvPicPr>
            <p:nvPr/>
          </p:nvPicPr>
          <p:blipFill>
            <a:blip r:embed="rId5"/>
            <a:stretch>
              <a:fillRect/>
            </a:stretch>
          </p:blipFill>
          <p:spPr>
            <a:xfrm>
              <a:off x="9656064" y="4626864"/>
              <a:ext cx="4297680" cy="1920240"/>
            </a:xfrm>
            <a:prstGeom prst="rect">
              <a:avLst/>
            </a:prstGeom>
          </p:spPr>
        </p:pic>
        <p:sp>
          <p:nvSpPr>
            <p:cNvPr id="10" name="Text 3"/>
            <p:cNvSpPr/>
            <p:nvPr/>
          </p:nvSpPr>
          <p:spPr>
            <a:xfrm>
              <a:off x="9884664" y="4855464"/>
              <a:ext cx="3849624" cy="1463040"/>
            </a:xfrm>
            <a:prstGeom prst="rect">
              <a:avLst/>
            </a:prstGeom>
            <a:noFill/>
            <a:ln/>
          </p:spPr>
          <p:txBody>
            <a:bodyPr wrap="square" lIns="0" tIns="0" rIns="0" bIns="0" rtlCol="0" anchor="ctr"/>
            <a:lstStyle/>
            <a:p>
              <a:pPr marL="0" indent="0" algn="l">
                <a:lnSpc>
                  <a:spcPts val="1920"/>
                </a:lnSpc>
                <a:buNone/>
              </a:pPr>
              <a:r>
                <a:rPr lang="en-US" sz="1530" b="1" dirty="0">
                  <a:solidFill>
                    <a:srgbClr val="464646"/>
                  </a:solidFill>
                  <a:latin typeface="思源黑体-Regular" pitchFamily="34" charset="0"/>
                  <a:ea typeface="思源黑体-Regular" pitchFamily="34" charset="-122"/>
                  <a:cs typeface="思源黑体-Regular" pitchFamily="34" charset="-120"/>
                </a:rPr>
                <a:t>Introduction of Paywalls and Subscription Models: </a:t>
              </a:r>
              <a:r>
                <a:rPr lang="en-US" sz="1530" dirty="0">
                  <a:solidFill>
                    <a:srgbClr val="464646"/>
                  </a:solidFill>
                  <a:latin typeface="思源黑体-Regular" pitchFamily="34" charset="0"/>
                  <a:ea typeface="思源黑体-Regular" pitchFamily="34" charset="-122"/>
                  <a:cs typeface="思源黑体-Regular" pitchFamily="34" charset="-120"/>
                </a:rPr>
                <a:t>The financial strain from reduced ad revenue encouraged some print media organizations to adopt paywalls for digital content.</a:t>
              </a:r>
              <a:endParaRPr lang="en-US" sz="1530"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100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200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394106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Bibliography</a:t>
            </a:r>
            <a:endParaRPr lang="en-US" sz="3840" dirty="0"/>
          </a:p>
        </p:txBody>
      </p:sp>
      <p:sp>
        <p:nvSpPr>
          <p:cNvPr id="5" name="Text 1"/>
          <p:cNvSpPr/>
          <p:nvPr/>
        </p:nvSpPr>
        <p:spPr>
          <a:xfrm>
            <a:off x="685800" y="476402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https://inspirajournals.com/uploads/Issues/996724634.pdf</a:t>
            </a:r>
            <a:endParaRPr lang="en-US" sz="1530" dirty="0"/>
          </a:p>
        </p:txBody>
      </p:sp>
      <p:sp>
        <p:nvSpPr>
          <p:cNvPr id="6" name="Text 2"/>
          <p:cNvSpPr/>
          <p:nvPr/>
        </p:nvSpPr>
        <p:spPr>
          <a:xfrm>
            <a:off x="685800" y="5230368"/>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https://iju.org.in/media-room/issues/244-role-of-media-during-the-covid-19-pandemic-and-its-impact-on-media</a:t>
            </a:r>
            <a:endParaRPr lang="en-US" sz="1530" dirty="0"/>
          </a:p>
        </p:txBody>
      </p:sp>
      <p:sp>
        <p:nvSpPr>
          <p:cNvPr id="7" name="Text 3"/>
          <p:cNvSpPr/>
          <p:nvPr/>
        </p:nvSpPr>
        <p:spPr>
          <a:xfrm>
            <a:off x="685800" y="569671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http://vendigital.com/wp-content/uploads/2020/03/COVID-19-and-the-Impact-on-Print-Media.pdf</a:t>
            </a:r>
            <a:endParaRPr lang="en-US" sz="1530" dirty="0"/>
          </a:p>
        </p:txBody>
      </p:sp>
      <p:sp>
        <p:nvSpPr>
          <p:cNvPr id="8" name="Text 4"/>
          <p:cNvSpPr/>
          <p:nvPr/>
        </p:nvSpPr>
        <p:spPr>
          <a:xfrm>
            <a:off x="685800" y="615391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https://www.hhs.se/en/about-us/news/site-publications/2024/covid-19-and-media-coverage-in-sweden/</a:t>
            </a:r>
            <a:endParaRPr lang="en-US" sz="1530" dirty="0"/>
          </a:p>
        </p:txBody>
      </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marL="0" indent="0" algn="ctr">
              <a:lnSpc>
                <a:spcPts val="6620"/>
              </a:lnSpc>
              <a:buNone/>
            </a:pPr>
            <a:r>
              <a:rPr lang="en-US" sz="5290" dirty="0">
                <a:solidFill>
                  <a:srgbClr val="000000"/>
                </a:solidFill>
                <a:latin typeface="思源黑体-Regular" pitchFamily="34" charset="0"/>
                <a:ea typeface="思源黑体-Regular" pitchFamily="34" charset="-122"/>
                <a:cs typeface="思源黑体-Regular" pitchFamily="34" charset="-120"/>
              </a:rPr>
              <a:t>Thank You</a:t>
            </a:r>
            <a:endParaRPr lang="en-US" sz="529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03</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Problem Statement</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274320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Problem Statement</a:t>
            </a:r>
            <a:endParaRPr lang="en-US" sz="3840" dirty="0"/>
          </a:p>
        </p:txBody>
      </p:sp>
      <p:sp>
        <p:nvSpPr>
          <p:cNvPr id="5" name="Text 1"/>
          <p:cNvSpPr/>
          <p:nvPr/>
        </p:nvSpPr>
        <p:spPr>
          <a:xfrm>
            <a:off x="685800" y="3575304"/>
            <a:ext cx="13267944" cy="1709928"/>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Bharat Herald, a legacy newspaper organization with operations across five Indian states, is facing an existential crisis. With a reputation built over seven decades for multilingual reporting and sharp regional journalism, the company once printed over 1.2 million copies daily. But between 2019 and 2024, print circulation has dropped to under 560,000. The pandemic accelerated a shift toward digital news consumption, and competitors like DigiHindi Post, NewsZilla, and InShorts quickly adapted with mobile-first platforms, WhatsApp delivery models, and subscription bundles. Meanwhile, Bharat Herald’s 2021 e-paper pilot failed due to poor mobile usability and was eventually shelved after financial losses. The result: advertiser confidence declined, vendor payments delayed, and multiple city bureaus shut down. Over 60 employees across editorial and sales functions have been let go. A recent internal audit flagged severe fiscal concerns.</a:t>
            </a:r>
            <a:endParaRPr lang="en-US" sz="153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581912"/>
            <a:ext cx="2871216" cy="1938528"/>
          </a:xfrm>
          <a:prstGeom prst="rect">
            <a:avLst/>
          </a:prstGeom>
        </p:spPr>
      </p:pic>
      <p:pic>
        <p:nvPicPr>
          <p:cNvPr id="5" name="Image 3" descr="preencoded.png"/>
          <p:cNvPicPr>
            <a:picLocks noChangeAspect="1"/>
          </p:cNvPicPr>
          <p:nvPr/>
        </p:nvPicPr>
        <p:blipFill>
          <a:blip r:embed="rId6"/>
          <a:stretch>
            <a:fillRect/>
          </a:stretch>
        </p:blipFill>
        <p:spPr>
          <a:xfrm>
            <a:off x="685800" y="6163056"/>
            <a:ext cx="13267944" cy="27432"/>
          </a:xfrm>
          <a:prstGeom prst="rect">
            <a:avLst/>
          </a:prstGeom>
        </p:spPr>
      </p:pic>
      <p:sp>
        <p:nvSpPr>
          <p:cNvPr id="6" name="Text 0"/>
          <p:cNvSpPr/>
          <p:nvPr/>
        </p:nvSpPr>
        <p:spPr>
          <a:xfrm>
            <a:off x="923544" y="1709928"/>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7" name="Text 1"/>
          <p:cNvSpPr/>
          <p:nvPr/>
        </p:nvSpPr>
        <p:spPr>
          <a:xfrm>
            <a:off x="923544" y="2130552"/>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464646"/>
                </a:solidFill>
                <a:latin typeface="思源黑体-Regular" pitchFamily="34" charset="0"/>
                <a:ea typeface="思源黑体-Regular" pitchFamily="34" charset="-122"/>
                <a:cs typeface="思源黑体-Regular" pitchFamily="34" charset="-120"/>
              </a:rPr>
              <a:t>04</a:t>
            </a:r>
            <a:endParaRPr lang="en-US" sz="5290" dirty="0"/>
          </a:p>
        </p:txBody>
      </p:sp>
      <p:sp>
        <p:nvSpPr>
          <p:cNvPr id="8" name="Text 2"/>
          <p:cNvSpPr/>
          <p:nvPr/>
        </p:nvSpPr>
        <p:spPr>
          <a:xfrm>
            <a:off x="923544" y="3145536"/>
            <a:ext cx="2423160" cy="246888"/>
          </a:xfrm>
          <a:prstGeom prst="rect">
            <a:avLst/>
          </a:prstGeom>
          <a:noFill/>
          <a:ln/>
        </p:spPr>
        <p:txBody>
          <a:bodyPr wrap="none" lIns="0" tIns="0" rIns="0" bIns="0" rtlCol="0" anchor="ctr"/>
          <a:lstStyle/>
          <a:p>
            <a:pPr marL="0" indent="0" algn="ctr">
              <a:lnSpc>
                <a:spcPts val="1920"/>
              </a:lnSpc>
              <a:buNone/>
            </a:pPr>
            <a:endParaRPr lang="en-US" sz="1530" dirty="0"/>
          </a:p>
        </p:txBody>
      </p:sp>
      <p:sp>
        <p:nvSpPr>
          <p:cNvPr id="9" name="Text 3"/>
          <p:cNvSpPr/>
          <p:nvPr/>
        </p:nvSpPr>
        <p:spPr>
          <a:xfrm>
            <a:off x="685800" y="394106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4"/>
          <p:cNvSpPr/>
          <p:nvPr/>
        </p:nvSpPr>
        <p:spPr>
          <a:xfrm>
            <a:off x="4160520" y="1581912"/>
            <a:ext cx="978408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5"/>
          <p:cNvSpPr/>
          <p:nvPr/>
        </p:nvSpPr>
        <p:spPr>
          <a:xfrm>
            <a:off x="685800" y="440740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2" name="Text 6"/>
          <p:cNvSpPr/>
          <p:nvPr/>
        </p:nvSpPr>
        <p:spPr>
          <a:xfrm>
            <a:off x="685800" y="48737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3" name="Text 7"/>
          <p:cNvSpPr/>
          <p:nvPr/>
        </p:nvSpPr>
        <p:spPr>
          <a:xfrm>
            <a:off x="685800" y="5330952"/>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What to Do</a:t>
            </a:r>
            <a:endParaRPr lang="en-US" sz="3840" dirty="0"/>
          </a:p>
        </p:txBody>
      </p:sp>
      <p:sp>
        <p:nvSpPr>
          <p:cNvPr id="14" name="Text 8"/>
          <p:cNvSpPr/>
          <p:nvPr/>
        </p:nvSpPr>
        <p:spPr>
          <a:xfrm>
            <a:off x="685800" y="640994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 </a:t>
            </a:r>
            <a:endParaRPr lang="en-US" sz="1530" dirty="0"/>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7" name="Text 0"/>
          <p:cNvSpPr/>
          <p:nvPr/>
        </p:nvSpPr>
        <p:spPr>
          <a:xfrm>
            <a:off x="685800" y="437997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Regular" pitchFamily="34" charset="0"/>
                <a:ea typeface="思源黑体-Regular" pitchFamily="34" charset="-122"/>
                <a:cs typeface="思源黑体-Regular" pitchFamily="34" charset="-120"/>
              </a:rPr>
              <a:t>What to Do</a:t>
            </a:r>
            <a:endParaRPr lang="en-US" sz="3840" dirty="0"/>
          </a:p>
        </p:txBody>
      </p:sp>
      <p:grpSp>
        <p:nvGrpSpPr>
          <p:cNvPr id="11" name="Group 10">
            <a:extLst>
              <a:ext uri="{FF2B5EF4-FFF2-40B4-BE49-F238E27FC236}">
                <a16:creationId xmlns:a16="http://schemas.microsoft.com/office/drawing/2014/main" id="{530DA7C5-F373-0FA2-9776-5449A8862C9B}"/>
              </a:ext>
            </a:extLst>
          </p:cNvPr>
          <p:cNvGrpSpPr/>
          <p:nvPr/>
        </p:nvGrpSpPr>
        <p:grpSpPr>
          <a:xfrm>
            <a:off x="685800" y="5212080"/>
            <a:ext cx="4297680" cy="749808"/>
            <a:chOff x="685800" y="5212080"/>
            <a:chExt cx="4297680" cy="749808"/>
          </a:xfrm>
        </p:grpSpPr>
        <p:pic>
          <p:nvPicPr>
            <p:cNvPr id="4" name="Image 2" descr="preencoded.png"/>
            <p:cNvPicPr>
              <a:picLocks noChangeAspect="1"/>
            </p:cNvPicPr>
            <p:nvPr/>
          </p:nvPicPr>
          <p:blipFill>
            <a:blip r:embed="rId5"/>
            <a:stretch>
              <a:fillRect/>
            </a:stretch>
          </p:blipFill>
          <p:spPr>
            <a:xfrm>
              <a:off x="685800" y="5212080"/>
              <a:ext cx="4297680" cy="749808"/>
            </a:xfrm>
            <a:prstGeom prst="rect">
              <a:avLst/>
            </a:prstGeom>
          </p:spPr>
        </p:pic>
        <p:sp>
          <p:nvSpPr>
            <p:cNvPr id="8" name="Text 1"/>
            <p:cNvSpPr/>
            <p:nvPr/>
          </p:nvSpPr>
          <p:spPr>
            <a:xfrm>
              <a:off x="914400" y="5340096"/>
              <a:ext cx="384962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Quantify what went wrong.</a:t>
              </a:r>
              <a:endParaRPr lang="en-US" sz="1530" dirty="0"/>
            </a:p>
          </p:txBody>
        </p:sp>
      </p:grpSp>
      <p:grpSp>
        <p:nvGrpSpPr>
          <p:cNvPr id="12" name="Group 11">
            <a:extLst>
              <a:ext uri="{FF2B5EF4-FFF2-40B4-BE49-F238E27FC236}">
                <a16:creationId xmlns:a16="http://schemas.microsoft.com/office/drawing/2014/main" id="{09C93750-F254-2DE9-C913-5BAB024B59CB}"/>
              </a:ext>
            </a:extLst>
          </p:cNvPr>
          <p:cNvGrpSpPr/>
          <p:nvPr/>
        </p:nvGrpSpPr>
        <p:grpSpPr>
          <a:xfrm>
            <a:off x="5175504" y="5212080"/>
            <a:ext cx="4297680" cy="749808"/>
            <a:chOff x="5175504" y="5212080"/>
            <a:chExt cx="4297680" cy="749808"/>
          </a:xfrm>
        </p:grpSpPr>
        <p:pic>
          <p:nvPicPr>
            <p:cNvPr id="5" name="Image 3" descr="preencoded.png"/>
            <p:cNvPicPr>
              <a:picLocks noChangeAspect="1"/>
            </p:cNvPicPr>
            <p:nvPr/>
          </p:nvPicPr>
          <p:blipFill>
            <a:blip r:embed="rId5"/>
            <a:stretch>
              <a:fillRect/>
            </a:stretch>
          </p:blipFill>
          <p:spPr>
            <a:xfrm>
              <a:off x="5175504" y="5212080"/>
              <a:ext cx="4297680" cy="749808"/>
            </a:xfrm>
            <a:prstGeom prst="rect">
              <a:avLst/>
            </a:prstGeom>
          </p:spPr>
        </p:pic>
        <p:sp>
          <p:nvSpPr>
            <p:cNvPr id="9" name="Text 2"/>
            <p:cNvSpPr/>
            <p:nvPr/>
          </p:nvSpPr>
          <p:spPr>
            <a:xfrm>
              <a:off x="5394960" y="5340096"/>
              <a:ext cx="3849624" cy="246888"/>
            </a:xfrm>
            <a:prstGeom prst="rect">
              <a:avLst/>
            </a:prstGeom>
            <a:noFill/>
            <a:ln/>
          </p:spPr>
          <p:txBody>
            <a:bodyPr wrap="non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Identify recovery potential.</a:t>
              </a:r>
              <a:endParaRPr lang="en-US" sz="1530" dirty="0"/>
            </a:p>
          </p:txBody>
        </p:sp>
      </p:grpSp>
      <p:grpSp>
        <p:nvGrpSpPr>
          <p:cNvPr id="13" name="Group 12">
            <a:extLst>
              <a:ext uri="{FF2B5EF4-FFF2-40B4-BE49-F238E27FC236}">
                <a16:creationId xmlns:a16="http://schemas.microsoft.com/office/drawing/2014/main" id="{E483A735-67AF-E015-C398-A977964522DF}"/>
              </a:ext>
            </a:extLst>
          </p:cNvPr>
          <p:cNvGrpSpPr/>
          <p:nvPr/>
        </p:nvGrpSpPr>
        <p:grpSpPr>
          <a:xfrm>
            <a:off x="9656064" y="5212080"/>
            <a:ext cx="4297680" cy="749808"/>
            <a:chOff x="9656064" y="5212080"/>
            <a:chExt cx="4297680" cy="749808"/>
          </a:xfrm>
        </p:grpSpPr>
        <p:pic>
          <p:nvPicPr>
            <p:cNvPr id="6" name="Image 4" descr="preencoded.png"/>
            <p:cNvPicPr>
              <a:picLocks noChangeAspect="1"/>
            </p:cNvPicPr>
            <p:nvPr/>
          </p:nvPicPr>
          <p:blipFill>
            <a:blip r:embed="rId5"/>
            <a:stretch>
              <a:fillRect/>
            </a:stretch>
          </p:blipFill>
          <p:spPr>
            <a:xfrm>
              <a:off x="9656064" y="5212080"/>
              <a:ext cx="4297680" cy="749808"/>
            </a:xfrm>
            <a:prstGeom prst="rect">
              <a:avLst/>
            </a:prstGeom>
          </p:spPr>
        </p:pic>
        <p:sp>
          <p:nvSpPr>
            <p:cNvPr id="10" name="Text 3"/>
            <p:cNvSpPr/>
            <p:nvPr/>
          </p:nvSpPr>
          <p:spPr>
            <a:xfrm>
              <a:off x="9884664" y="5340096"/>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464646"/>
                  </a:solidFill>
                  <a:latin typeface="思源黑体-Regular" pitchFamily="34" charset="0"/>
                  <a:ea typeface="思源黑体-Regular" pitchFamily="34" charset="-122"/>
                  <a:cs typeface="思源黑体-Regular" pitchFamily="34" charset="-120"/>
                </a:rPr>
                <a:t>Recommend a phased roadmap toward digital transformation.</a:t>
              </a:r>
              <a:endParaRPr lang="en-US" sz="1530"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14434233-25C3-44A0-AE31-0A68B62D7576}" vid="{65A5A47A-90E4-4955-AB9D-7AAD196FC7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651</TotalTime>
  <Words>1620</Words>
  <Application>Microsoft Office PowerPoint</Application>
  <PresentationFormat>Custom</PresentationFormat>
  <Paragraphs>379</Paragraphs>
  <Slides>51</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思源黑体-Regular</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Aleeja Ambili</cp:lastModifiedBy>
  <cp:revision>13</cp:revision>
  <dcterms:created xsi:type="dcterms:W3CDTF">2025-09-25T08:52:34Z</dcterms:created>
  <dcterms:modified xsi:type="dcterms:W3CDTF">2025-09-28T08:29:16Z</dcterms:modified>
</cp:coreProperties>
</file>